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51" r:id="rId1"/>
  </p:sldMasterIdLst>
  <p:notesMasterIdLst>
    <p:notesMasterId r:id="rId15"/>
  </p:notesMasterIdLst>
  <p:sldIdLst>
    <p:sldId id="827" r:id="rId2"/>
    <p:sldId id="868" r:id="rId3"/>
    <p:sldId id="869" r:id="rId4"/>
    <p:sldId id="870" r:id="rId5"/>
    <p:sldId id="871" r:id="rId6"/>
    <p:sldId id="872" r:id="rId7"/>
    <p:sldId id="873" r:id="rId8"/>
    <p:sldId id="874" r:id="rId9"/>
    <p:sldId id="876" r:id="rId10"/>
    <p:sldId id="877" r:id="rId11"/>
    <p:sldId id="878" r:id="rId12"/>
    <p:sldId id="879" r:id="rId13"/>
    <p:sldId id="8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FF99"/>
    <a:srgbClr val="0099CC"/>
    <a:srgbClr val="00CC99"/>
    <a:srgbClr val="00CCFF"/>
    <a:srgbClr val="CCECFF"/>
    <a:srgbClr val="CCFFFF"/>
    <a:srgbClr val="33CCFF"/>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13" autoAdjust="0"/>
    <p:restoredTop sz="94660"/>
  </p:normalViewPr>
  <p:slideViewPr>
    <p:cSldViewPr snapToGrid="0">
      <p:cViewPr varScale="1">
        <p:scale>
          <a:sx n="60" d="100"/>
          <a:sy n="60" d="100"/>
        </p:scale>
        <p:origin x="936" y="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CF45E-6E62-4059-B04B-9AB79447B4CF}" type="datetimeFigureOut">
              <a:rPr lang="ar-SY" smtClean="0"/>
              <a:pPr/>
              <a:t>19/08/1445</a:t>
            </a:fld>
            <a:endParaRPr lang="ar-SY"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Y"/>
              <a:t>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023DF-15E6-4301-BB5A-AAFB694FADC7}" type="slidenum">
              <a:rPr lang="ar-SY" smtClean="0"/>
              <a:pPr/>
              <a:t>‹#›</a:t>
            </a:fld>
            <a:endParaRPr lang="ar-SY" dirty="0"/>
          </a:p>
        </p:txBody>
      </p:sp>
    </p:spTree>
    <p:extLst>
      <p:ext uri="{BB962C8B-B14F-4D97-AF65-F5344CB8AC3E}">
        <p14:creationId xmlns:p14="http://schemas.microsoft.com/office/powerpoint/2010/main" val="13672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a:buFontTx/>
              <a:buNone/>
            </a:pPr>
            <a:endParaRPr lang="en-CA" dirty="0"/>
          </a:p>
        </p:txBody>
      </p:sp>
      <p:sp>
        <p:nvSpPr>
          <p:cNvPr id="4" name="Slide Number Placeholder 3"/>
          <p:cNvSpPr>
            <a:spLocks noGrp="1"/>
          </p:cNvSpPr>
          <p:nvPr>
            <p:ph type="sldNum" sz="quarter" idx="10"/>
          </p:nvPr>
        </p:nvSpPr>
        <p:spPr/>
        <p:txBody>
          <a:bodyPr rtlCol="1"/>
          <a:lstStyle/>
          <a:p>
            <a:fld id="{CDE023DF-15E6-4301-BB5A-AAFB694FADC7}" type="slidenum">
              <a:rPr lang="ar-SY" smtClean="0"/>
              <a:t>1</a:t>
            </a:fld>
            <a:endParaRPr lang="ar-SY" dirty="0"/>
          </a:p>
        </p:txBody>
      </p:sp>
    </p:spTree>
    <p:extLst>
      <p:ext uri="{BB962C8B-B14F-4D97-AF65-F5344CB8AC3E}">
        <p14:creationId xmlns:p14="http://schemas.microsoft.com/office/powerpoint/2010/main" val="599796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EAFBCEBD-4FA2-42D2-9E36-EA762D4D3B5B}" type="slidenum">
              <a:rPr lang="ar-SY" altLang="en-US" sz="1200" smtClean="0">
                <a:latin typeface="Arial" panose="020B0604020202020204" pitchFamily="34" charset="0"/>
              </a:rPr>
              <a:t>10</a:t>
            </a:fld>
            <a:endParaRPr lang="ar-SY" altLang="en-US" sz="1200" dirty="0">
              <a:latin typeface="Arial" panose="020B0604020202020204" pitchFamily="34"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431800" y="4343400"/>
            <a:ext cx="6021388"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spcBef>
                <a:spcPct val="0"/>
              </a:spcBef>
              <a:defRPr altLang="en-US" sz="1300"/>
            </a:pPr>
            <a:r>
              <a:rPr lang="ar-SY" dirty="0">
                <a:rtl/>
              </a:rPr>
              <a:t>لا تقدم هيئة الدستور الغذائي، بوصفها هيئة حكومية دولية مستقلة لوضع المعايير الغذائية، المساعدة الفنية للمشاركة في أعمال الدستور أو لتنفيذ نواتجه على الصعيد الوطني. </a:t>
            </a:r>
          </a:p>
          <a:p>
            <a:pPr eaLnBrk="1" hangingPunct="1">
              <a:spcBef>
                <a:spcPct val="0"/>
              </a:spcBef>
            </a:pPr>
            <a:endParaRPr lang="ar-SY" altLang="en-US" sz="1300" dirty="0"/>
          </a:p>
          <a:p>
            <a:pPr eaLnBrk="1" hangingPunct="1">
              <a:spcBef>
                <a:spcPct val="0"/>
              </a:spcBef>
              <a:defRPr altLang="en-US" sz="1300"/>
            </a:pPr>
            <a:r>
              <a:rPr lang="ar-SY" dirty="0">
                <a:rtl/>
              </a:rPr>
              <a:t>بيد أن كل من منظمة الأغذية والزراعة ومنظمة الصحة العالمية تشاركان في مجموعة متنوعة من </a:t>
            </a:r>
            <a:r>
              <a:rPr lang="ar-SY" b="1" dirty="0">
                <a:rtl/>
              </a:rPr>
              <a:t>أنشطة بناء القدرات لدعم البلدان</a:t>
            </a:r>
            <a:r>
              <a:rPr lang="ar-SY" dirty="0">
                <a:rtl/>
              </a:rPr>
              <a:t> التي ترغب في مواءمة معاييرها الوطنية مع معايير الدستور الغذائي. </a:t>
            </a:r>
            <a:endParaRPr lang="ar-SY" altLang="en-US" sz="1300" dirty="0"/>
          </a:p>
          <a:p>
            <a:pPr eaLnBrk="1" hangingPunct="1">
              <a:spcBef>
                <a:spcPct val="0"/>
              </a:spcBef>
            </a:pPr>
            <a:endParaRPr lang="ar-SY" altLang="en-US" sz="1300" b="1" dirty="0">
              <a:solidFill>
                <a:srgbClr val="000000"/>
              </a:solidFill>
              <a:cs typeface="Times New Roman" panose="02020603050405020304" pitchFamily="18" charset="0"/>
            </a:endParaRPr>
          </a:p>
          <a:p>
            <a:pPr eaLnBrk="1" hangingPunct="1">
              <a:spcBef>
                <a:spcPct val="0"/>
              </a:spcBef>
              <a:defRPr altLang="en-US" sz="1300" b="1"/>
            </a:pPr>
            <a:r>
              <a:rPr lang="ar-SY" dirty="0">
                <a:solidFill>
                  <a:srgbClr val="000000"/>
                </a:solidFill>
                <a:cs typeface="Times New Roman" panose="02020603050405020304" pitchFamily="18" charset="0"/>
                <a:rtl/>
              </a:rPr>
              <a:t>انظر الملحق: دليل المعلومات </a:t>
            </a:r>
            <a:r>
              <a:rPr lang="ar-SY" dirty="0">
                <a:cs typeface="Times New Roman" panose="02020603050405020304" pitchFamily="18" charset="0"/>
                <a:rtl/>
              </a:rPr>
              <a:t>للمندوبين لأول مرة في جلسة الدستور الغذائي</a:t>
            </a:r>
            <a:r>
              <a:rPr lang="ar-SY" dirty="0">
                <a:solidFill>
                  <a:srgbClr val="000000"/>
                </a:solidFill>
                <a:cs typeface="Times New Roman" panose="02020603050405020304" pitchFamily="18" charset="0"/>
                <a:rtl/>
              </a:rPr>
              <a:t> (GuideDelegates.pdf)</a:t>
            </a:r>
            <a:r>
              <a:rPr lang="ar-SY" dirty="0">
                <a:rtl/>
              </a:rPr>
              <a:t> </a:t>
            </a:r>
          </a:p>
          <a:p>
            <a:pPr eaLnBrk="1" hangingPunct="1"/>
            <a:endParaRPr lang="it-IT" altLang="en-US" b="1" dirty="0"/>
          </a:p>
        </p:txBody>
      </p:sp>
    </p:spTree>
    <p:extLst>
      <p:ext uri="{BB962C8B-B14F-4D97-AF65-F5344CB8AC3E}">
        <p14:creationId xmlns:p14="http://schemas.microsoft.com/office/powerpoint/2010/main" val="379501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D1222F9-9D16-476F-AAA5-AF4AE5A5849B}" type="slidenum">
              <a:rPr lang="ar-SY" altLang="en-US" sz="1200" smtClean="0">
                <a:latin typeface="Arial" panose="020B0604020202020204" pitchFamily="34" charset="0"/>
              </a:rPr>
              <a:t>11</a:t>
            </a:fld>
            <a:endParaRPr lang="ar-SY" altLang="en-US" sz="1200" dirty="0">
              <a:latin typeface="Arial" panose="020B0604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defRPr altLang="en-US" sz="1300"/>
            </a:pPr>
            <a:r>
              <a:rPr lang="ar-SY" dirty="0">
                <a:rtl/>
              </a:rPr>
              <a:t>تقدم كل من منظمة الأغذية والزراعة ومنظمة الصحة العالمية مساعدة مباشرة لأعضاء الدستور الغذائي لضمان قدرتهم على المشاركة بأكبر قدر ممكن من الفعالية في عملية الدستور الغذائي، ويشمل ذلك وضع برنامج وطني قوي لدعم أنشطة الدستور الغذائي.</a:t>
            </a:r>
          </a:p>
        </p:txBody>
      </p:sp>
    </p:spTree>
    <p:extLst>
      <p:ext uri="{BB962C8B-B14F-4D97-AF65-F5344CB8AC3E}">
        <p14:creationId xmlns:p14="http://schemas.microsoft.com/office/powerpoint/2010/main" val="82479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D270F11-AF47-4BB4-AC2A-23A742D093C1}" type="slidenum">
              <a:rPr lang="ar-SY" altLang="en-US" sz="1200" smtClean="0">
                <a:latin typeface="Arial" panose="020B0604020202020204" pitchFamily="34" charset="0"/>
              </a:rPr>
              <a:t>12</a:t>
            </a:fld>
            <a:endParaRPr lang="ar-SY" altLang="en-US" sz="1200" dirty="0">
              <a:latin typeface="Arial" panose="020B0604020202020204"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endParaRPr lang="en-US" altLang="en-US"/>
          </a:p>
        </p:txBody>
      </p:sp>
    </p:spTree>
    <p:extLst>
      <p:ext uri="{BB962C8B-B14F-4D97-AF65-F5344CB8AC3E}">
        <p14:creationId xmlns:p14="http://schemas.microsoft.com/office/powerpoint/2010/main" val="46224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10181C6-6421-48AE-B346-FF18BC64BEBC}" type="slidenum">
              <a:rPr lang="ar-SY" altLang="en-US" sz="1200" smtClean="0">
                <a:latin typeface="Arial" panose="020B0604020202020204" pitchFamily="34" charset="0"/>
              </a:rPr>
              <a:t>2</a:t>
            </a:fld>
            <a:endParaRPr lang="ar-SY" altLang="en-US" sz="1200" dirty="0">
              <a:latin typeface="Arial" panose="020B0604020202020204" pitchFamily="34" charset="0"/>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xfrm>
            <a:off x="381000" y="4343400"/>
            <a:ext cx="60960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spcBef>
                <a:spcPct val="0"/>
              </a:spcBef>
              <a:defRPr altLang="en-US" sz="1300"/>
            </a:pPr>
            <a:r>
              <a:rPr lang="ar-SY" dirty="0">
                <a:rtl/>
              </a:rPr>
              <a:t>لذلك ينبغي بالبلد قبل اتخاذ هذا القرار أن ينظر بعناية فيما إذا كان من المناسب له أن يصبح عضواً.</a:t>
            </a:r>
          </a:p>
          <a:p>
            <a:pPr eaLnBrk="1" hangingPunct="1">
              <a:spcBef>
                <a:spcPct val="0"/>
              </a:spcBef>
            </a:pPr>
            <a:endParaRPr lang="ar-SY" altLang="en-US" sz="1300" dirty="0"/>
          </a:p>
          <a:p>
            <a:pPr eaLnBrk="1" hangingPunct="1">
              <a:spcBef>
                <a:spcPct val="0"/>
              </a:spcBef>
              <a:defRPr altLang="en-US" sz="1300"/>
            </a:pPr>
            <a:r>
              <a:rPr lang="ar-SY" dirty="0">
                <a:rtl/>
              </a:rPr>
              <a:t>ولاتخاذ هذا القرار لا بد من مراعاة بعض الجوانب. لنستكشف تلك الجوانب سويةً...</a:t>
            </a:r>
            <a:endParaRPr lang="ar-SY" altLang="en-US" sz="1300" dirty="0"/>
          </a:p>
          <a:p>
            <a:pPr eaLnBrk="1" hangingPunct="1">
              <a:spcBef>
                <a:spcPct val="0"/>
              </a:spcBef>
            </a:pPr>
            <a:endParaRPr lang="it-IT" altLang="en-US" sz="1300" dirty="0"/>
          </a:p>
        </p:txBody>
      </p:sp>
    </p:spTree>
    <p:extLst>
      <p:ext uri="{BB962C8B-B14F-4D97-AF65-F5344CB8AC3E}">
        <p14:creationId xmlns:p14="http://schemas.microsoft.com/office/powerpoint/2010/main" val="174353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320AAF6-4992-4231-AF2A-73579E4C556B}" type="slidenum">
              <a:rPr lang="ar-SY" altLang="en-US" sz="1200" smtClean="0">
                <a:latin typeface="Arial" panose="020B0604020202020204" pitchFamily="34" charset="0"/>
              </a:rPr>
              <a:t>3</a:t>
            </a:fld>
            <a:endParaRPr lang="ar-SY" altLang="en-US" sz="1200" dirty="0">
              <a:latin typeface="Arial" panose="020B0604020202020204" pitchFamily="34"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381000" y="4343400"/>
            <a:ext cx="60960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spcBef>
                <a:spcPct val="0"/>
              </a:spcBef>
              <a:defRPr altLang="en-US" sz="1300"/>
            </a:pPr>
            <a:r>
              <a:rPr lang="ar-SY" dirty="0">
                <a:rtl/>
              </a:rPr>
              <a:t>لتحديد ما إذا كان من المناسب لبلد ما أن يشارك في عمل الدستور الغذائي، يجب أن تؤخذ هذه الاعتبارات في عين الاعتبار.</a:t>
            </a:r>
          </a:p>
          <a:p>
            <a:pPr eaLnBrk="1" hangingPunct="1">
              <a:spcBef>
                <a:spcPct val="0"/>
              </a:spcBef>
            </a:pPr>
            <a:endParaRPr lang="ar-SY" altLang="en-US" sz="1300" dirty="0"/>
          </a:p>
          <a:p>
            <a:pPr eaLnBrk="1" hangingPunct="1">
              <a:spcBef>
                <a:spcPct val="0"/>
              </a:spcBef>
              <a:defRPr altLang="en-US" sz="1300"/>
            </a:pPr>
            <a:r>
              <a:rPr lang="ar-SY" dirty="0">
                <a:rtl/>
              </a:rPr>
              <a:t>إذا كانت الإجابات على أي من هذه الأسئلة بالإيجاب، فمن المحتمل أن يكون من المناسب أن يصبح بلد ما عضواً في لجنة الدستور الغذائي.</a:t>
            </a:r>
          </a:p>
          <a:p>
            <a:pPr eaLnBrk="1" hangingPunct="1"/>
            <a:endParaRPr lang="en-US" altLang="en-US" b="1" dirty="0"/>
          </a:p>
        </p:txBody>
      </p:sp>
    </p:spTree>
    <p:extLst>
      <p:ext uri="{BB962C8B-B14F-4D97-AF65-F5344CB8AC3E}">
        <p14:creationId xmlns:p14="http://schemas.microsoft.com/office/powerpoint/2010/main" val="108746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842B50D-0E6A-4DD8-AB6A-86286AB22AF3}" type="slidenum">
              <a:rPr lang="ar-SY" altLang="en-US" sz="1200" smtClean="0">
                <a:latin typeface="Arial" panose="020B0604020202020204" pitchFamily="34" charset="0"/>
              </a:rPr>
              <a:t>4</a:t>
            </a:fld>
            <a:endParaRPr lang="ar-SY" altLang="en-US" sz="1200" dirty="0">
              <a:latin typeface="Arial" panose="020B0604020202020204" pitchFamily="34" charset="0"/>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381000" y="4343400"/>
            <a:ext cx="60960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defRPr altLang="en-US" sz="1300"/>
            </a:pPr>
            <a:r>
              <a:rPr lang="ar-SY" dirty="0">
                <a:rtl/>
              </a:rPr>
              <a:t>وينبغي إرسال الإخطار عن طريق رسالة تحال نسخة منها أيضاً إلى أمين هيئة الدستور الغذائي.</a:t>
            </a:r>
          </a:p>
          <a:p>
            <a:pPr eaLnBrk="1" hangingPunct="1"/>
            <a:endParaRPr lang="ar-SY" altLang="en-US" sz="1300" dirty="0"/>
          </a:p>
          <a:p>
            <a:pPr eaLnBrk="1" hangingPunct="1">
              <a:defRPr altLang="en-US" b="1"/>
            </a:pPr>
            <a:r>
              <a:rPr lang="ar-SY" dirty="0">
                <a:rtl/>
              </a:rPr>
              <a:t>انظر الملحق: استمارة الأعضاء (MemberForm.doc) </a:t>
            </a:r>
            <a:endParaRPr lang="ar-SY" altLang="en-US" b="1" dirty="0"/>
          </a:p>
          <a:p>
            <a:pPr eaLnBrk="1" hangingPunct="1">
              <a:spcBef>
                <a:spcPct val="0"/>
              </a:spcBef>
            </a:pPr>
            <a:endParaRPr lang="en-US" altLang="en-US" sz="1300" b="1" dirty="0"/>
          </a:p>
        </p:txBody>
      </p:sp>
    </p:spTree>
    <p:extLst>
      <p:ext uri="{BB962C8B-B14F-4D97-AF65-F5344CB8AC3E}">
        <p14:creationId xmlns:p14="http://schemas.microsoft.com/office/powerpoint/2010/main" val="40931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C850353B-A63E-4B09-A790-FD959653EC85}" type="slidenum">
              <a:rPr lang="ar-SY" altLang="en-US" sz="1200" smtClean="0">
                <a:latin typeface="Arial" panose="020B0604020202020204" pitchFamily="34" charset="0"/>
              </a:rPr>
              <a:t>5</a:t>
            </a:fld>
            <a:endParaRPr lang="ar-SY" altLang="en-US" sz="1200" dirty="0">
              <a:latin typeface="Arial" panose="020B0604020202020204" pitchFamily="34"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381000" y="4343400"/>
            <a:ext cx="60960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spcBef>
                <a:spcPct val="50000"/>
              </a:spcBef>
              <a:defRPr altLang="en-US" sz="1300"/>
            </a:pPr>
            <a:r>
              <a:rPr lang="ar-SY" dirty="0">
                <a:rtl/>
              </a:rPr>
              <a:t>عندما يتخذ بلد ما قراراً بأن يصبح عضواً في هيئة الدستور الغذائي ويشارك في أعمالها، </a:t>
            </a:r>
            <a:r>
              <a:rPr lang="ar-SY" b="1" dirty="0">
                <a:rtl/>
              </a:rPr>
              <a:t>فليس من الضروري أن يشارك البلد في جميع الهيئات الفرعية التابعة للهيئة</a:t>
            </a:r>
            <a:r>
              <a:rPr lang="ar-SY" dirty="0">
                <a:rtl/>
              </a:rPr>
              <a:t>. </a:t>
            </a:r>
          </a:p>
          <a:p>
            <a:pPr eaLnBrk="1" hangingPunct="1">
              <a:spcBef>
                <a:spcPct val="50000"/>
              </a:spcBef>
              <a:defRPr altLang="en-US" sz="1300"/>
            </a:pPr>
            <a:r>
              <a:rPr lang="ar-SY" dirty="0">
                <a:rtl/>
              </a:rPr>
              <a:t>تميل معظم البلدان النامية، أو البلدان ذات الاقتصادات الصغيرة، إلى التركيز على ما يلي:</a:t>
            </a:r>
          </a:p>
          <a:p>
            <a:pPr eaLnBrk="1" hangingPunct="1">
              <a:spcBef>
                <a:spcPct val="50000"/>
              </a:spcBef>
            </a:pPr>
            <a:endParaRPr lang="ar-SY" altLang="en-US" sz="500" dirty="0"/>
          </a:p>
          <a:p>
            <a:pPr eaLnBrk="1" hangingPunct="1">
              <a:spcBef>
                <a:spcPct val="0"/>
              </a:spcBef>
              <a:buFontTx/>
              <a:buChar char="•"/>
              <a:defRPr altLang="en-US" sz="1300"/>
            </a:pPr>
            <a:r>
              <a:rPr lang="ar-SY" dirty="0">
                <a:rtl/>
              </a:rPr>
              <a:t>هيئة الدستور الغذائي </a:t>
            </a:r>
          </a:p>
          <a:p>
            <a:pPr eaLnBrk="1" hangingPunct="1">
              <a:spcBef>
                <a:spcPct val="0"/>
              </a:spcBef>
              <a:buFontTx/>
              <a:buChar char="•"/>
              <a:defRPr altLang="en-US" sz="1300"/>
            </a:pPr>
            <a:r>
              <a:rPr lang="ar-SY" dirty="0">
                <a:rtl/>
              </a:rPr>
              <a:t>لجنة التنسيق بين منظمة الأغذية والزراعة ومنظمة الصحة العالمية لإقليمهم. </a:t>
            </a:r>
            <a:endParaRPr lang="ar-SY" altLang="en-US" sz="500" dirty="0"/>
          </a:p>
          <a:p>
            <a:pPr eaLnBrk="1" hangingPunct="1">
              <a:spcBef>
                <a:spcPct val="0"/>
              </a:spcBef>
              <a:buFontTx/>
              <a:buChar char="•"/>
              <a:defRPr altLang="en-US" sz="1300"/>
            </a:pPr>
            <a:r>
              <a:rPr lang="ar-SY" dirty="0">
                <a:rtl/>
              </a:rPr>
              <a:t>واحدة أو اثنتين من اللجان/فرق العمل الأخرى التي تقوم بتطوير معايير للمنتجات ذات الأهمية بالنسبة لهم.</a:t>
            </a:r>
          </a:p>
          <a:p>
            <a:pPr eaLnBrk="1" hangingPunct="1">
              <a:spcBef>
                <a:spcPct val="0"/>
              </a:spcBef>
            </a:pPr>
            <a:endParaRPr lang="en-US" altLang="en-US" sz="1300" dirty="0"/>
          </a:p>
        </p:txBody>
      </p:sp>
    </p:spTree>
    <p:extLst>
      <p:ext uri="{BB962C8B-B14F-4D97-AF65-F5344CB8AC3E}">
        <p14:creationId xmlns:p14="http://schemas.microsoft.com/office/powerpoint/2010/main" val="277306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ECF2484-4C28-4DA9-9A9D-4C0FF65CA500}" type="slidenum">
              <a:rPr lang="ar-SY" altLang="en-US" sz="1200" smtClean="0">
                <a:latin typeface="Arial" panose="020B0604020202020204" pitchFamily="34" charset="0"/>
              </a:rPr>
              <a:t>6</a:t>
            </a:fld>
            <a:endParaRPr lang="ar-SY" altLang="en-US" sz="1200" dirty="0">
              <a:latin typeface="Arial" panose="020B0604020202020204" pitchFamily="34"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381000" y="4343400"/>
            <a:ext cx="60960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spcBef>
                <a:spcPct val="0"/>
              </a:spcBef>
              <a:defRPr altLang="en-US" sz="1300"/>
            </a:pPr>
            <a:r>
              <a:rPr lang="ar-SY" dirty="0">
                <a:rtl/>
              </a:rPr>
              <a:t>من المهم أن نتذكر أن جميع الاتصالات الرسمية مع كل دولة عضو في الدستور الغذائي يتم توجيهها من خلال نقطة اتصال الدستور الغذائي.</a:t>
            </a:r>
          </a:p>
          <a:p>
            <a:pPr eaLnBrk="1" hangingPunct="1">
              <a:spcBef>
                <a:spcPct val="0"/>
              </a:spcBef>
            </a:pPr>
            <a:endParaRPr lang="ar-SY" altLang="en-US" sz="1300" dirty="0"/>
          </a:p>
          <a:p>
            <a:pPr eaLnBrk="1" hangingPunct="1">
              <a:spcBef>
                <a:spcPct val="0"/>
              </a:spcBef>
              <a:defRPr altLang="en-US" sz="1300"/>
            </a:pPr>
            <a:r>
              <a:rPr lang="ar-SY" dirty="0">
                <a:rtl/>
              </a:rPr>
              <a:t>لذلك يجب أن يكون عنوان البريد الإلكتروني ساري المفعول وفي حالة تغيير العنوان، يجب إخطار أمانة الدستور الغذائي.</a:t>
            </a:r>
          </a:p>
          <a:p>
            <a:pPr eaLnBrk="1" hangingPunct="1">
              <a:spcBef>
                <a:spcPct val="0"/>
              </a:spcBef>
            </a:pPr>
            <a:endParaRPr lang="ar-SY" altLang="en-US" sz="1300" dirty="0"/>
          </a:p>
          <a:p>
            <a:pPr eaLnBrk="1" hangingPunct="1">
              <a:spcBef>
                <a:spcPct val="0"/>
              </a:spcBef>
              <a:defRPr altLang="en-US" sz="1300"/>
            </a:pPr>
            <a:r>
              <a:rPr lang="ar-SY" dirty="0">
                <a:rtl/>
              </a:rPr>
              <a:t>يجب وضع ترتيبات لمراجعة المعلومات الواردة بانتظام. </a:t>
            </a:r>
          </a:p>
          <a:p>
            <a:pPr eaLnBrk="1" hangingPunct="1">
              <a:spcBef>
                <a:spcPct val="50000"/>
              </a:spcBef>
            </a:pPr>
            <a:endParaRPr lang="ar-SY" altLang="en-US" sz="1300" dirty="0"/>
          </a:p>
          <a:p>
            <a:pPr eaLnBrk="1" hangingPunct="1">
              <a:spcBef>
                <a:spcPct val="50000"/>
              </a:spcBef>
              <a:defRPr altLang="en-US" sz="1300"/>
            </a:pPr>
            <a:r>
              <a:rPr lang="ar-SY" dirty="0">
                <a:rtl/>
              </a:rPr>
              <a:t>ومن الأهمية بمكان أن تتوفر لنقطة اتصال الدستور الغذائي </a:t>
            </a:r>
            <a:r>
              <a:rPr lang="ar-SY" b="1" dirty="0">
                <a:rtl/>
              </a:rPr>
              <a:t>الموارد الكافية</a:t>
            </a:r>
            <a:r>
              <a:rPr lang="ar-SY" dirty="0">
                <a:rtl/>
              </a:rPr>
              <a:t> بما في ذلك الدعم الإداري واللوجستي، من أجل الاضطلاع الفعال بالمهام المطلوبة. </a:t>
            </a:r>
          </a:p>
          <a:p>
            <a:pPr eaLnBrk="1" hangingPunct="1">
              <a:spcBef>
                <a:spcPct val="50000"/>
              </a:spcBef>
              <a:defRPr altLang="en-US" sz="1300"/>
            </a:pPr>
            <a:r>
              <a:rPr lang="ar-SY" dirty="0">
                <a:rtl/>
              </a:rPr>
              <a:t>دعونا نرى ما هي هذه الموارد...</a:t>
            </a:r>
          </a:p>
          <a:p>
            <a:pPr eaLnBrk="1" hangingPunct="1">
              <a:spcBef>
                <a:spcPct val="0"/>
              </a:spcBef>
            </a:pPr>
            <a:endParaRPr lang="ar-SY" altLang="en-US" sz="1300" dirty="0"/>
          </a:p>
          <a:p>
            <a:pPr eaLnBrk="1" hangingPunct="1">
              <a:spcBef>
                <a:spcPct val="0"/>
              </a:spcBef>
            </a:pPr>
            <a:endParaRPr lang="en-US" altLang="en-US" sz="1300" dirty="0"/>
          </a:p>
        </p:txBody>
      </p:sp>
    </p:spTree>
    <p:extLst>
      <p:ext uri="{BB962C8B-B14F-4D97-AF65-F5344CB8AC3E}">
        <p14:creationId xmlns:p14="http://schemas.microsoft.com/office/powerpoint/2010/main" val="14393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94F8FE5-013B-45E6-A320-C7037520E3D1}" type="slidenum">
              <a:rPr lang="ar-SY" altLang="en-US" sz="1200" smtClean="0">
                <a:latin typeface="Arial" panose="020B0604020202020204" pitchFamily="34" charset="0"/>
              </a:rPr>
              <a:t>7</a:t>
            </a:fld>
            <a:endParaRPr lang="ar-SY" altLang="en-US" sz="1200" dirty="0">
              <a:latin typeface="Arial" panose="020B0604020202020204" pitchFamily="34"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0" y="4343400"/>
            <a:ext cx="68580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spcBef>
                <a:spcPct val="0"/>
              </a:spcBef>
              <a:defRPr altLang="en-US" b="1"/>
            </a:pPr>
            <a:r>
              <a:rPr lang="ar-SY" dirty="0">
                <a:rtl/>
              </a:rPr>
              <a:t>ملاحظات المدرب</a:t>
            </a:r>
          </a:p>
          <a:p>
            <a:pPr eaLnBrk="1" hangingPunct="1">
              <a:spcBef>
                <a:spcPct val="0"/>
              </a:spcBef>
              <a:defRPr altLang="en-US"/>
            </a:pPr>
            <a:r>
              <a:rPr lang="ar-SY" dirty="0">
                <a:rtl/>
              </a:rPr>
              <a:t>الترتيب الأمثل هو أن تتوافق نقطة اتصال الدستور الغذائي مع مكتب أو وحدة إدارية في الحكومة. يجب أن يكون</a:t>
            </a:r>
            <a:r>
              <a:rPr lang="ar-SY" b="1" dirty="0">
                <a:rtl/>
              </a:rPr>
              <a:t> </a:t>
            </a:r>
            <a:r>
              <a:rPr lang="ar-SY" dirty="0">
                <a:rtl/>
              </a:rPr>
              <a:t>المسؤول عن الإدارة والتنسيق اليومي لبرنامج الدستور الغذائي</a:t>
            </a:r>
            <a:r>
              <a:rPr lang="ar-SY" b="1" dirty="0">
                <a:rtl/>
              </a:rPr>
              <a:t> </a:t>
            </a:r>
            <a:r>
              <a:rPr lang="ar-SY" dirty="0">
                <a:rtl/>
              </a:rPr>
              <a:t>موظفاً مهنياً، ويفضل أن يكون لديه خلفية في سلامة الغذاء/وضع معايير الغذاء. </a:t>
            </a:r>
          </a:p>
          <a:p>
            <a:pPr eaLnBrk="1" hangingPunct="1">
              <a:spcBef>
                <a:spcPct val="0"/>
              </a:spcBef>
              <a:defRPr altLang="en-US"/>
            </a:pPr>
            <a:r>
              <a:rPr lang="ar-SY" dirty="0">
                <a:rtl/>
              </a:rPr>
              <a:t>في بعض البلدان تكون نقطة الاتصال بالدستور الغذائي المعينة هي </a:t>
            </a:r>
            <a:r>
              <a:rPr lang="ar-SY" b="1" dirty="0">
                <a:rtl/>
              </a:rPr>
              <a:t>مسؤول كبير</a:t>
            </a:r>
            <a:r>
              <a:rPr lang="ar-SY" dirty="0">
                <a:rtl/>
              </a:rPr>
              <a:t> قد يكون لديه القليل من التعاملات العملية مع أنشطة الدستور الغذائي اليومية. هذا مقبول بشرط أن يكون هناك موظف محترف لديه السلطة والوقت لتنفيذ أعمال التنسيق وتقديم تقرير بانتظام إلى نقطة اتصال الدستور الغذائي.</a:t>
            </a:r>
          </a:p>
          <a:p>
            <a:pPr eaLnBrk="1" hangingPunct="1">
              <a:spcBef>
                <a:spcPct val="0"/>
              </a:spcBef>
            </a:pPr>
            <a:endParaRPr lang="ar-SY" altLang="en-US" dirty="0"/>
          </a:p>
          <a:p>
            <a:pPr eaLnBrk="1" hangingPunct="1">
              <a:spcBef>
                <a:spcPct val="0"/>
              </a:spcBef>
              <a:defRPr altLang="en-US"/>
            </a:pPr>
            <a:r>
              <a:rPr lang="ar-SY" dirty="0">
                <a:rtl/>
              </a:rPr>
              <a:t>ويجب منح هذا الفرد سلطة كافية لتنسيق البرنامج وأن يتاح له </a:t>
            </a:r>
            <a:r>
              <a:rPr lang="ar-SY" b="1" dirty="0">
                <a:rtl/>
              </a:rPr>
              <a:t>الوقت الكافي</a:t>
            </a:r>
            <a:r>
              <a:rPr lang="ar-SY" dirty="0">
                <a:rtl/>
              </a:rPr>
              <a:t> لتخصيصه له. سيختلف مقدار الوقت، اعتماداً على:</a:t>
            </a:r>
          </a:p>
          <a:p>
            <a:pPr eaLnBrk="1" hangingPunct="1">
              <a:spcBef>
                <a:spcPct val="0"/>
              </a:spcBef>
            </a:pPr>
            <a:endParaRPr lang="ar-SY" altLang="en-US" sz="500" dirty="0"/>
          </a:p>
          <a:p>
            <a:pPr eaLnBrk="1" hangingPunct="1">
              <a:spcBef>
                <a:spcPct val="0"/>
              </a:spcBef>
              <a:buFontTx/>
              <a:buChar char="•"/>
              <a:defRPr altLang="en-US"/>
            </a:pPr>
            <a:r>
              <a:rPr lang="ar-SY" dirty="0">
                <a:rtl/>
              </a:rPr>
              <a:t>عدد اللجان التي يشارك فيها البلد.</a:t>
            </a:r>
          </a:p>
          <a:p>
            <a:pPr eaLnBrk="1" hangingPunct="1">
              <a:spcBef>
                <a:spcPct val="0"/>
              </a:spcBef>
              <a:buFontTx/>
              <a:buChar char="•"/>
              <a:defRPr altLang="en-US"/>
            </a:pPr>
            <a:r>
              <a:rPr lang="ar-SY" dirty="0">
                <a:rtl/>
              </a:rPr>
              <a:t>مستوى تدريب الموظف الفني... إلخ. </a:t>
            </a:r>
          </a:p>
          <a:p>
            <a:pPr eaLnBrk="1" hangingPunct="1">
              <a:spcBef>
                <a:spcPct val="0"/>
              </a:spcBef>
              <a:buFontTx/>
              <a:buChar char="•"/>
            </a:pPr>
            <a:endParaRPr lang="ar-SY" altLang="en-US" dirty="0"/>
          </a:p>
          <a:p>
            <a:pPr eaLnBrk="1" hangingPunct="1">
              <a:spcBef>
                <a:spcPct val="0"/>
              </a:spcBef>
              <a:defRPr altLang="en-US"/>
            </a:pPr>
            <a:r>
              <a:rPr lang="ar-SY" dirty="0">
                <a:rtl/>
              </a:rPr>
              <a:t>والأمر متروك لكل بلد على حدى لتحديد احتياجاته، ولكن تخصيص الوقت الموصى به سيكون في حدود </a:t>
            </a:r>
            <a:r>
              <a:rPr lang="ar-SY" b="1" dirty="0">
                <a:rtl/>
              </a:rPr>
              <a:t>25% - 50% من وقت الشخص</a:t>
            </a:r>
            <a:r>
              <a:rPr lang="ar-SY" dirty="0">
                <a:rtl/>
              </a:rPr>
              <a:t> (أي ما يعادل حوالي 1.5 – 3 أيام في الأسبوع) لأنشطة الدستور الغذائي، على أساس الحد الأدنى من أنشطة الدستور الغذائي (على سبيل المثال المشاركة تقتصر على لجنة التنسيق بين منظمة الأغذية والزراعة ومنظمة الصحة العالمية ولجنة أو لجنتين أخريين). </a:t>
            </a:r>
          </a:p>
          <a:p>
            <a:pPr eaLnBrk="1" hangingPunct="1">
              <a:spcBef>
                <a:spcPct val="0"/>
              </a:spcBef>
              <a:defRPr altLang="en-US" sz="1300"/>
            </a:pPr>
            <a:r>
              <a:rPr lang="ar-SY" dirty="0">
                <a:rtl/>
              </a:rPr>
              <a:t>من الناحية المثالية، لا ينبغي أن يكون للفرد أي واجبات أخرى، ولكن هذا ليس دائماً شيء واقعي. بغض النظر عن ذلك يجب أن يكون الفرد قادراً على تخصيص جزء محدد من وقته للتعامل مع مشكلات الدستور الغذائي.</a:t>
            </a:r>
            <a:endParaRPr lang="ar-SY" altLang="en-US" sz="1300" dirty="0"/>
          </a:p>
          <a:p>
            <a:pPr eaLnBrk="1" hangingPunct="1">
              <a:spcBef>
                <a:spcPct val="0"/>
              </a:spcBef>
            </a:pPr>
            <a:endParaRPr lang="it-IT" altLang="en-US" dirty="0"/>
          </a:p>
        </p:txBody>
      </p:sp>
    </p:spTree>
    <p:extLst>
      <p:ext uri="{BB962C8B-B14F-4D97-AF65-F5344CB8AC3E}">
        <p14:creationId xmlns:p14="http://schemas.microsoft.com/office/powerpoint/2010/main" val="88333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47023C4F-8DDC-4783-96D4-28280F68B026}" type="slidenum">
              <a:rPr lang="ar-SY" altLang="en-US" sz="1200" smtClean="0">
                <a:latin typeface="Arial" panose="020B0604020202020204" pitchFamily="34" charset="0"/>
              </a:rPr>
              <a:t>8</a:t>
            </a:fld>
            <a:endParaRPr lang="ar-SY" altLang="en-US" sz="1200" dirty="0">
              <a:latin typeface="Arial" panose="020B0604020202020204"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0" y="4343400"/>
            <a:ext cx="6858000" cy="4549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lnSpc>
                <a:spcPct val="90000"/>
              </a:lnSpc>
              <a:defRPr altLang="en-US" b="1"/>
            </a:pPr>
            <a:r>
              <a:rPr lang="ar-SY" dirty="0">
                <a:rtl/>
              </a:rPr>
              <a:t>ملاحظات المدرب</a:t>
            </a:r>
          </a:p>
          <a:p>
            <a:pPr eaLnBrk="1" hangingPunct="1">
              <a:lnSpc>
                <a:spcPct val="90000"/>
              </a:lnSpc>
              <a:spcBef>
                <a:spcPct val="0"/>
              </a:spcBef>
              <a:defRPr altLang="en-US"/>
            </a:pPr>
            <a:r>
              <a:rPr lang="ar-SY" dirty="0">
                <a:rtl/>
              </a:rPr>
              <a:t>من الضروري أن تكون نقطة اتصال الدستور الغذائي والموظفين وغيرهم من المشاركين في إدارة برنامج الدستور الغذائي مجهزين بحاسوب مخصص لأنشطة الدستور الغذائي، مع الخصائص التالية:</a:t>
            </a:r>
          </a:p>
          <a:p>
            <a:pPr eaLnBrk="1" hangingPunct="1">
              <a:lnSpc>
                <a:spcPct val="90000"/>
              </a:lnSpc>
              <a:spcBef>
                <a:spcPct val="0"/>
              </a:spcBef>
            </a:pPr>
            <a:endParaRPr lang="ar-SY" altLang="en-US" sz="500" dirty="0"/>
          </a:p>
          <a:p>
            <a:pPr eaLnBrk="1" hangingPunct="1">
              <a:lnSpc>
                <a:spcPct val="90000"/>
              </a:lnSpc>
              <a:spcBef>
                <a:spcPct val="0"/>
              </a:spcBef>
              <a:buFontTx/>
              <a:buChar char="•"/>
              <a:defRPr altLang="en-US"/>
            </a:pPr>
            <a:r>
              <a:rPr lang="ar-SY" dirty="0">
                <a:rtl/>
              </a:rPr>
              <a:t>قادر على الوصول إلى </a:t>
            </a:r>
            <a:r>
              <a:rPr lang="ar-SY" b="1" dirty="0">
                <a:rtl/>
              </a:rPr>
              <a:t>البريد الإلكتروني</a:t>
            </a:r>
            <a:r>
              <a:rPr lang="ar-SY" dirty="0">
                <a:rtl/>
              </a:rPr>
              <a:t> </a:t>
            </a:r>
            <a:r>
              <a:rPr lang="ar-SY" b="1" dirty="0">
                <a:rtl/>
              </a:rPr>
              <a:t>والإنترنت</a:t>
            </a:r>
            <a:r>
              <a:rPr lang="ar-SY" dirty="0">
                <a:rtl/>
              </a:rPr>
              <a:t>.</a:t>
            </a:r>
          </a:p>
          <a:p>
            <a:pPr eaLnBrk="1" hangingPunct="1">
              <a:lnSpc>
                <a:spcPct val="90000"/>
              </a:lnSpc>
              <a:spcBef>
                <a:spcPct val="0"/>
              </a:spcBef>
              <a:buFontTx/>
              <a:buChar char="•"/>
              <a:defRPr altLang="en-US"/>
            </a:pPr>
            <a:r>
              <a:rPr lang="ar-SY" dirty="0">
                <a:rtl/>
              </a:rPr>
              <a:t>ذو قدرات </a:t>
            </a:r>
            <a:r>
              <a:rPr lang="ar-SY" b="1" dirty="0">
                <a:rtl/>
              </a:rPr>
              <a:t>برمجية حديثة</a:t>
            </a:r>
            <a:r>
              <a:rPr lang="ar-SY" dirty="0">
                <a:rtl/>
              </a:rPr>
              <a:t>. </a:t>
            </a:r>
          </a:p>
          <a:p>
            <a:pPr eaLnBrk="1" hangingPunct="1">
              <a:lnSpc>
                <a:spcPct val="90000"/>
              </a:lnSpc>
              <a:spcBef>
                <a:spcPct val="0"/>
              </a:spcBef>
            </a:pPr>
            <a:endParaRPr lang="ar-SY" altLang="en-US" dirty="0"/>
          </a:p>
          <a:p>
            <a:pPr eaLnBrk="1" hangingPunct="1">
              <a:lnSpc>
                <a:spcPct val="90000"/>
              </a:lnSpc>
              <a:spcBef>
                <a:spcPct val="0"/>
              </a:spcBef>
              <a:defRPr altLang="en-US"/>
            </a:pPr>
            <a:r>
              <a:rPr lang="ar-SY" dirty="0">
                <a:rtl/>
              </a:rPr>
              <a:t>يرجع ذلك إلى أن الطريقة الرئيسية للاتصال بين أمانة الدستور الغذائي في روما ونقاط الاتصال هي عن طريق البريد الإلكتروني. </a:t>
            </a:r>
          </a:p>
          <a:p>
            <a:pPr eaLnBrk="1" hangingPunct="1">
              <a:lnSpc>
                <a:spcPct val="90000"/>
              </a:lnSpc>
              <a:spcBef>
                <a:spcPct val="0"/>
              </a:spcBef>
              <a:defRPr altLang="en-US"/>
            </a:pPr>
            <a:r>
              <a:rPr lang="ar-SY" dirty="0">
                <a:rtl/>
              </a:rPr>
              <a:t>وبالإضافة إلى ذلك، فإن جميع المعايير والمبادئ التوجيهية والتوصيات المعتمدة من قبل الدستور الغذائي منشورة على موقع الدستور الغذائي على الإنترنت.</a:t>
            </a:r>
          </a:p>
          <a:p>
            <a:pPr eaLnBrk="1" hangingPunct="1">
              <a:lnSpc>
                <a:spcPct val="90000"/>
              </a:lnSpc>
              <a:spcBef>
                <a:spcPct val="0"/>
              </a:spcBef>
            </a:pPr>
            <a:endParaRPr lang="ar-SY" altLang="en-US" b="1" dirty="0"/>
          </a:p>
          <a:p>
            <a:pPr eaLnBrk="1" hangingPunct="1">
              <a:lnSpc>
                <a:spcPct val="90000"/>
              </a:lnSpc>
              <a:defRPr altLang="en-US"/>
            </a:pPr>
            <a:r>
              <a:rPr lang="ar-SY" dirty="0">
                <a:rtl/>
              </a:rPr>
              <a:t>من المستحب إنشاء </a:t>
            </a:r>
            <a:r>
              <a:rPr lang="ar-SY" b="1" dirty="0">
                <a:rtl/>
              </a:rPr>
              <a:t>عنوان بريد إلكتروني متميز</a:t>
            </a:r>
            <a:r>
              <a:rPr lang="ar-SY" dirty="0">
                <a:rtl/>
              </a:rPr>
              <a:t> لبرنامج الدستور الغذائي حتى لا تضيع الاتصالات المتعلقة بالبرنامج في حساب البريد الإلكتروني العام لنقطة الاتصال أو الوكالة المعنية بالدستور الغذائي.</a:t>
            </a:r>
          </a:p>
          <a:p>
            <a:pPr eaLnBrk="1" hangingPunct="1">
              <a:lnSpc>
                <a:spcPct val="90000"/>
              </a:lnSpc>
            </a:pPr>
            <a:endParaRPr lang="ar-SY" altLang="en-US" sz="600" dirty="0"/>
          </a:p>
          <a:p>
            <a:pPr eaLnBrk="1" hangingPunct="1">
              <a:lnSpc>
                <a:spcPct val="90000"/>
              </a:lnSpc>
              <a:spcBef>
                <a:spcPct val="0"/>
              </a:spcBef>
              <a:defRPr altLang="en-US"/>
            </a:pPr>
            <a:r>
              <a:rPr lang="ar-SY" dirty="0">
                <a:rtl/>
              </a:rPr>
              <a:t>وقد أنشأ العديد من البلدان عنوان بريد إلكتروني حقق درجة عالية من النجاح على غرار ما يلي: </a:t>
            </a:r>
            <a:r>
              <a:rPr lang="ar-SY" dirty="0" err="1">
                <a:rtl/>
              </a:rPr>
              <a:t>codex.countryname</a:t>
            </a:r>
            <a:r>
              <a:rPr lang="ar-SY" dirty="0">
                <a:rtl/>
              </a:rPr>
              <a:t> </a:t>
            </a:r>
            <a:r>
              <a:rPr lang="ar-SY" u="sng" dirty="0">
                <a:rtl/>
              </a:rPr>
              <a:t>@...</a:t>
            </a:r>
            <a:r>
              <a:rPr lang="ar-SY" dirty="0">
                <a:rtl/>
              </a:rPr>
              <a:t>  (على سبيل المثال codexvenezuela@sencamer.gob.ve, codex.samoa@mcil.gov.ws, codex_canada@hc-sc.gc.ca, codex.germany@bmelv.bund.de). </a:t>
            </a:r>
          </a:p>
          <a:p>
            <a:pPr eaLnBrk="1" hangingPunct="1">
              <a:lnSpc>
                <a:spcPct val="90000"/>
              </a:lnSpc>
              <a:spcBef>
                <a:spcPct val="0"/>
              </a:spcBef>
            </a:pPr>
            <a:endParaRPr lang="ar-SY" altLang="en-US" sz="600" dirty="0"/>
          </a:p>
          <a:p>
            <a:pPr eaLnBrk="1" hangingPunct="1">
              <a:lnSpc>
                <a:spcPct val="90000"/>
              </a:lnSpc>
              <a:spcBef>
                <a:spcPct val="0"/>
              </a:spcBef>
              <a:defRPr altLang="en-US"/>
            </a:pPr>
            <a:r>
              <a:rPr lang="ar-SY" dirty="0">
                <a:rtl/>
              </a:rPr>
              <a:t>هذا مفيد أيضاً لضمان عدم حدوث انقطاع في تدفق المعلومات في حالة تغيير الفرد المعين كمسؤول عن نقطة اتصال الدستور الغذائي. </a:t>
            </a:r>
          </a:p>
          <a:p>
            <a:pPr eaLnBrk="1" hangingPunct="1">
              <a:lnSpc>
                <a:spcPct val="90000"/>
              </a:lnSpc>
              <a:spcBef>
                <a:spcPct val="0"/>
              </a:spcBef>
            </a:pPr>
            <a:endParaRPr lang="ar-SY" altLang="en-US" sz="500" dirty="0"/>
          </a:p>
          <a:p>
            <a:pPr eaLnBrk="1" hangingPunct="1">
              <a:lnSpc>
                <a:spcPct val="90000"/>
              </a:lnSpc>
              <a:spcBef>
                <a:spcPct val="0"/>
              </a:spcBef>
              <a:defRPr altLang="en-US"/>
            </a:pPr>
            <a:r>
              <a:rPr lang="ar-SY" dirty="0">
                <a:rtl/>
              </a:rPr>
              <a:t>ونظراً لزيادة التكاليف المتصلة بطباعة الوثائق وتوزيعها، تعتمد أمانة الدستور الغذائي اعتماداً أكبر على التوزيع الإلكتروني لوثائق الدستور الغذائي. لذلك يجب أن يكون لدى نقطة اتصال الدستور الغذائي، وغيرهم من المهنيين المرتبطين بأنشطة الدستور الغذائي في البلاد وموظفي الدعم وصول موثوق به إلى البريد الإلكتروني والإنترنت.</a:t>
            </a:r>
            <a:endParaRPr lang="ar-SY" altLang="en-US" dirty="0"/>
          </a:p>
        </p:txBody>
      </p:sp>
    </p:spTree>
    <p:extLst>
      <p:ext uri="{BB962C8B-B14F-4D97-AF65-F5344CB8AC3E}">
        <p14:creationId xmlns:p14="http://schemas.microsoft.com/office/powerpoint/2010/main" val="106836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540DED4-3D5F-4B61-9404-30CD5959E366}" type="slidenum">
              <a:rPr lang="ar-SY" altLang="en-US" sz="1200" smtClean="0">
                <a:latin typeface="Arial" panose="020B0604020202020204" pitchFamily="34" charset="0"/>
              </a:rPr>
              <a:t>9</a:t>
            </a:fld>
            <a:endParaRPr lang="ar-SY" altLang="en-US" sz="1200" dirty="0">
              <a:latin typeface="Arial" panose="020B0604020202020204" pitchFamily="34"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287338" y="4343400"/>
            <a:ext cx="638175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eaLnBrk="1" hangingPunct="1">
              <a:defRPr altLang="en-US" b="1"/>
            </a:pPr>
            <a:r>
              <a:rPr lang="ar-SY" dirty="0">
                <a:rtl/>
              </a:rPr>
              <a:t>ملاحظات المدرب</a:t>
            </a:r>
          </a:p>
          <a:p>
            <a:pPr eaLnBrk="1" hangingPunct="1"/>
            <a:endParaRPr lang="ar-SY" altLang="en-US" b="1" dirty="0"/>
          </a:p>
          <a:p>
            <a:pPr eaLnBrk="1" hangingPunct="1">
              <a:spcBef>
                <a:spcPct val="0"/>
              </a:spcBef>
              <a:defRPr altLang="en-US" sz="1300" b="1"/>
            </a:pPr>
            <a:r>
              <a:rPr lang="ar-SY" dirty="0">
                <a:rtl/>
              </a:rPr>
              <a:t>أمثلة على موقع نقطة اتصال الدستور الغذائي</a:t>
            </a:r>
          </a:p>
          <a:p>
            <a:pPr eaLnBrk="1" hangingPunct="1">
              <a:spcBef>
                <a:spcPct val="0"/>
              </a:spcBef>
              <a:defRPr altLang="en-US" sz="1300"/>
            </a:pPr>
            <a:r>
              <a:rPr lang="ar-SY" dirty="0">
                <a:rtl/>
              </a:rPr>
              <a:t>فيما يلي بعض الأمثلة لتوضيح تنوع المواقع التي تضع فيها البلدان نقطة اتصال الدستور الغذائي الخاصة بها:</a:t>
            </a:r>
          </a:p>
          <a:p>
            <a:pPr eaLnBrk="1" hangingPunct="1">
              <a:spcBef>
                <a:spcPct val="0"/>
              </a:spcBef>
            </a:pPr>
            <a:endParaRPr lang="ar-SY" altLang="en-US" sz="1000" dirty="0"/>
          </a:p>
          <a:p>
            <a:pPr eaLnBrk="1" hangingPunct="1">
              <a:spcBef>
                <a:spcPct val="0"/>
              </a:spcBef>
              <a:buFontTx/>
              <a:buChar char="•"/>
              <a:defRPr altLang="en-US" sz="1300"/>
            </a:pPr>
            <a:r>
              <a:rPr lang="ar-SY" b="1" dirty="0">
                <a:rtl/>
              </a:rPr>
              <a:t>أستراليا</a:t>
            </a:r>
            <a:r>
              <a:rPr lang="ar-SY" dirty="0">
                <a:rtl/>
              </a:rPr>
              <a:t> - وزارة الزراعة والغابات والأغذية</a:t>
            </a:r>
            <a:endParaRPr lang="ar-SY" altLang="en-US" sz="500" dirty="0"/>
          </a:p>
          <a:p>
            <a:pPr eaLnBrk="1" hangingPunct="1">
              <a:spcBef>
                <a:spcPct val="0"/>
              </a:spcBef>
              <a:buFontTx/>
              <a:buChar char="•"/>
              <a:defRPr altLang="en-US" sz="1300"/>
            </a:pPr>
            <a:r>
              <a:rPr lang="ar-SY" b="1" dirty="0">
                <a:rtl/>
              </a:rPr>
              <a:t>بربادوس</a:t>
            </a:r>
            <a:r>
              <a:rPr lang="ar-SY" dirty="0">
                <a:rtl/>
              </a:rPr>
              <a:t> - المؤسسة الوطنية للمعايير</a:t>
            </a:r>
            <a:endParaRPr lang="ar-SY" altLang="en-US" sz="500" dirty="0"/>
          </a:p>
          <a:p>
            <a:pPr eaLnBrk="1" hangingPunct="1">
              <a:spcBef>
                <a:spcPct val="0"/>
              </a:spcBef>
              <a:buFontTx/>
              <a:buChar char="•"/>
              <a:defRPr altLang="en-US" sz="1300"/>
            </a:pPr>
            <a:r>
              <a:rPr lang="ar-SY" b="1" dirty="0">
                <a:rtl/>
              </a:rPr>
              <a:t>البرازيل</a:t>
            </a:r>
            <a:r>
              <a:rPr lang="ar-SY" dirty="0">
                <a:rtl/>
              </a:rPr>
              <a:t> - وزارة الخارجية</a:t>
            </a:r>
            <a:endParaRPr lang="ar-SY" altLang="en-US" sz="500" dirty="0"/>
          </a:p>
          <a:p>
            <a:pPr eaLnBrk="1" hangingPunct="1">
              <a:spcBef>
                <a:spcPct val="0"/>
              </a:spcBef>
              <a:buFontTx/>
              <a:buChar char="•"/>
              <a:defRPr altLang="en-US" sz="1300"/>
            </a:pPr>
            <a:r>
              <a:rPr lang="ar-SY" b="1" dirty="0">
                <a:rtl/>
              </a:rPr>
              <a:t>كندا</a:t>
            </a:r>
            <a:r>
              <a:rPr lang="ar-SY" dirty="0">
                <a:rtl/>
              </a:rPr>
              <a:t> - وزارة الصحة </a:t>
            </a:r>
            <a:endParaRPr lang="ar-SY" altLang="en-US" sz="500" dirty="0"/>
          </a:p>
          <a:p>
            <a:pPr eaLnBrk="1" hangingPunct="1">
              <a:spcBef>
                <a:spcPct val="0"/>
              </a:spcBef>
              <a:buFontTx/>
              <a:buChar char="•"/>
              <a:defRPr altLang="en-US" sz="1300"/>
            </a:pPr>
            <a:r>
              <a:rPr lang="ar-SY" b="1" dirty="0">
                <a:rtl/>
              </a:rPr>
              <a:t>غواتيمالا</a:t>
            </a:r>
            <a:r>
              <a:rPr lang="ar-SY" dirty="0">
                <a:rtl/>
              </a:rPr>
              <a:t> - مكتب المعايير واللوائح، وزارة الزراعة </a:t>
            </a:r>
          </a:p>
          <a:p>
            <a:pPr eaLnBrk="1" hangingPunct="1">
              <a:spcBef>
                <a:spcPct val="0"/>
              </a:spcBef>
              <a:defRPr altLang="en-US" sz="1300"/>
            </a:pPr>
            <a:r>
              <a:rPr lang="ar-SY" dirty="0">
                <a:rtl/>
              </a:rPr>
              <a:t>والثروة الحيوانية والغذاء</a:t>
            </a:r>
            <a:endParaRPr lang="ar-SY" altLang="en-US" sz="500" dirty="0"/>
          </a:p>
          <a:p>
            <a:pPr eaLnBrk="1" hangingPunct="1">
              <a:spcBef>
                <a:spcPct val="0"/>
              </a:spcBef>
              <a:buFontTx/>
              <a:buChar char="•"/>
              <a:defRPr altLang="en-US" sz="1300"/>
            </a:pPr>
            <a:r>
              <a:rPr lang="ar-SY" b="1" dirty="0">
                <a:rtl/>
              </a:rPr>
              <a:t>الأردن</a:t>
            </a:r>
            <a:r>
              <a:rPr lang="ar-SY" dirty="0">
                <a:rtl/>
              </a:rPr>
              <a:t> - مديرية المواصفات، وزارة الصناعة والتجارة</a:t>
            </a:r>
            <a:endParaRPr lang="ar-SY" altLang="en-US" sz="500" dirty="0"/>
          </a:p>
          <a:p>
            <a:pPr eaLnBrk="1" hangingPunct="1">
              <a:spcBef>
                <a:spcPct val="0"/>
              </a:spcBef>
              <a:buFontTx/>
              <a:buChar char="•"/>
              <a:defRPr altLang="en-US" sz="1300"/>
            </a:pPr>
            <a:r>
              <a:rPr lang="ar-SY" b="1" dirty="0">
                <a:rtl/>
              </a:rPr>
              <a:t>نيجيريا</a:t>
            </a:r>
            <a:r>
              <a:rPr lang="ar-SY" dirty="0">
                <a:rtl/>
              </a:rPr>
              <a:t> - منظمة نيجيريا للمعايير</a:t>
            </a:r>
            <a:endParaRPr lang="ar-SY" altLang="en-US" sz="500" dirty="0"/>
          </a:p>
          <a:p>
            <a:pPr eaLnBrk="1" hangingPunct="1">
              <a:spcBef>
                <a:spcPct val="0"/>
              </a:spcBef>
              <a:buFontTx/>
              <a:buChar char="•"/>
              <a:defRPr altLang="en-US" sz="1300"/>
            </a:pPr>
            <a:r>
              <a:rPr lang="ar-SY" b="1" dirty="0">
                <a:rtl/>
              </a:rPr>
              <a:t>الولايات المتحدة</a:t>
            </a:r>
            <a:r>
              <a:rPr lang="ar-SY" dirty="0">
                <a:rtl/>
              </a:rPr>
              <a:t> - دائرة سلامة وتفتيش الأغذية، وزارة الزراعة</a:t>
            </a:r>
          </a:p>
          <a:p>
            <a:pPr eaLnBrk="1" hangingPunct="1">
              <a:spcBef>
                <a:spcPct val="0"/>
              </a:spcBef>
            </a:pPr>
            <a:endParaRPr lang="en-US" altLang="en-US" sz="1300" dirty="0"/>
          </a:p>
        </p:txBody>
      </p:sp>
    </p:spTree>
    <p:extLst>
      <p:ext uri="{BB962C8B-B14F-4D97-AF65-F5344CB8AC3E}">
        <p14:creationId xmlns:p14="http://schemas.microsoft.com/office/powerpoint/2010/main" val="4030513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Y" dirty="0" err="1"/>
              <a:t>Click</a:t>
            </a:r>
            <a:r>
              <a:rPr lang="ar-SY" dirty="0"/>
              <a:t> </a:t>
            </a:r>
            <a:r>
              <a:rPr lang="ar-SY" dirty="0" err="1"/>
              <a:t>to</a:t>
            </a:r>
            <a:r>
              <a:rPr lang="ar-SY" dirty="0"/>
              <a:t> </a:t>
            </a:r>
            <a:r>
              <a:rPr lang="ar-SY" dirty="0" err="1"/>
              <a:t>edit</a:t>
            </a:r>
            <a:r>
              <a:rPr lang="ar-SY" dirty="0"/>
              <a:t> </a:t>
            </a:r>
            <a:r>
              <a:rPr lang="ar-SY" dirty="0" err="1"/>
              <a:t>Master</a:t>
            </a:r>
            <a:r>
              <a:rPr lang="ar-SY" dirty="0"/>
              <a:t> </a:t>
            </a:r>
            <a:r>
              <a:rPr lang="ar-SY" dirty="0" err="1"/>
              <a:t>title</a:t>
            </a:r>
            <a:r>
              <a:rPr lang="ar-SY" dirty="0"/>
              <a:t> </a:t>
            </a:r>
            <a:r>
              <a:rPr lang="ar-SY" dirty="0" err="1"/>
              <a:t>style</a:t>
            </a:r>
            <a:endParaRPr lang="ar-SY"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Y" dirty="0" err="1"/>
              <a:t>Click</a:t>
            </a:r>
            <a:r>
              <a:rPr lang="ar-SY" dirty="0"/>
              <a:t> </a:t>
            </a:r>
            <a:r>
              <a:rPr lang="ar-SY" dirty="0" err="1"/>
              <a:t>to</a:t>
            </a:r>
            <a:r>
              <a:rPr lang="ar-SY" dirty="0"/>
              <a:t> </a:t>
            </a:r>
            <a:r>
              <a:rPr lang="ar-SY" dirty="0" err="1"/>
              <a:t>edit</a:t>
            </a:r>
            <a:r>
              <a:rPr lang="ar-SY" dirty="0"/>
              <a:t> </a:t>
            </a:r>
            <a:r>
              <a:rPr lang="ar-SY" dirty="0" err="1"/>
              <a:t>Master</a:t>
            </a:r>
            <a:r>
              <a:rPr lang="ar-SY" dirty="0"/>
              <a:t> </a:t>
            </a:r>
            <a:r>
              <a:rPr lang="ar-SY" dirty="0" err="1"/>
              <a:t>subtitle</a:t>
            </a:r>
            <a:r>
              <a:rPr lang="ar-SY" dirty="0"/>
              <a:t> </a:t>
            </a:r>
            <a:r>
              <a:rPr lang="ar-SY" dirty="0" err="1"/>
              <a:t>style</a:t>
            </a:r>
            <a:endParaRPr lang="ar-SY"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11AE50-7561-4F8E-8DD0-6E47064D185D}" type="datetime1">
              <a:rPr lang="ar-SY" smtClean="0"/>
              <a:pPr/>
              <a:t>19/08/1445</a:t>
            </a:fld>
            <a:endParaRPr lang="ar-SY"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C08B31-4C1A-4713-8204-8D0762A9FE59}" type="slidenum">
              <a:rPr lang="ar-SY" smtClean="0"/>
              <a:pPr/>
              <a:t>‹#›</a:t>
            </a:fld>
            <a:endParaRPr lang="ar-SY" dirty="0"/>
          </a:p>
        </p:txBody>
      </p:sp>
      <p:cxnSp>
        <p:nvCxnSpPr>
          <p:cNvPr id="18" name="Straight Connector 17"/>
          <p:cNvCxnSpPr/>
          <p:nvPr/>
        </p:nvCxnSpPr>
        <p:spPr>
          <a:xfrm>
            <a:off x="0" y="0"/>
            <a:ext cx="12192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0" y="1085850"/>
            <a:ext cx="12192000" cy="0"/>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14" name="Picture 13" descr="A picture containing graphical user interface&#10;&#10;Description automatically generated">
            <a:extLst>
              <a:ext uri="{FF2B5EF4-FFF2-40B4-BE49-F238E27FC236}">
                <a16:creationId xmlns:a16="http://schemas.microsoft.com/office/drawing/2014/main" id="{EEDF241B-79DC-6342-BBA3-A40C8E51DF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0398" y="92076"/>
            <a:ext cx="2495203" cy="813200"/>
          </a:xfrm>
          <a:prstGeom prst="rect">
            <a:avLst/>
          </a:prstGeom>
        </p:spPr>
      </p:pic>
      <p:cxnSp>
        <p:nvCxnSpPr>
          <p:cNvPr id="11" name="Straight Connector 10">
            <a:extLst>
              <a:ext uri="{FF2B5EF4-FFF2-40B4-BE49-F238E27FC236}">
                <a16:creationId xmlns:a16="http://schemas.microsoft.com/office/drawing/2014/main" id="{D0D0ECBC-2CAA-3C4A-B38B-F0AC6563AB2B}"/>
              </a:ext>
            </a:extLst>
          </p:cNvPr>
          <p:cNvCxnSpPr/>
          <p:nvPr userDrawn="1"/>
        </p:nvCxnSpPr>
        <p:spPr>
          <a:xfrm>
            <a:off x="0" y="0"/>
            <a:ext cx="12192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C31E5080-9CD0-3B4F-ABBC-B6F20711E62C}"/>
              </a:ext>
            </a:extLst>
          </p:cNvPr>
          <p:cNvCxnSpPr/>
          <p:nvPr userDrawn="1"/>
        </p:nvCxnSpPr>
        <p:spPr>
          <a:xfrm>
            <a:off x="0" y="1085850"/>
            <a:ext cx="12192000" cy="0"/>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15" name="Picture 14">
            <a:extLst>
              <a:ext uri="{FF2B5EF4-FFF2-40B4-BE49-F238E27FC236}">
                <a16:creationId xmlns:a16="http://schemas.microsoft.com/office/drawing/2014/main" id="{A492BAED-A96F-4B41-AD8D-F044829DC6D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6389" y="213995"/>
            <a:ext cx="3561552" cy="779764"/>
          </a:xfrm>
          <a:prstGeom prst="rect">
            <a:avLst/>
          </a:prstGeom>
          <a:noFill/>
        </p:spPr>
      </p:pic>
    </p:spTree>
    <p:extLst>
      <p:ext uri="{BB962C8B-B14F-4D97-AF65-F5344CB8AC3E}">
        <p14:creationId xmlns:p14="http://schemas.microsoft.com/office/powerpoint/2010/main" val="239619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5691"/>
            <a:ext cx="10515600" cy="715561"/>
          </a:xfrm>
          <a:solidFill>
            <a:schemeClr val="accent6">
              <a:lumMod val="75000"/>
            </a:schemeClr>
          </a:solidFill>
        </p:spPr>
        <p:txBody>
          <a:bodyPr/>
          <a:lstStyle>
            <a:lvl1pPr>
              <a:defRPr>
                <a:solidFill>
                  <a:schemeClr val="bg1"/>
                </a:solidFill>
              </a:defRPr>
            </a:lvl1pPr>
          </a:lstStyle>
          <a:p>
            <a:r>
              <a:rPr lang="ar-SY"/>
              <a:t>Click to edit Master title style</a:t>
            </a:r>
            <a:endParaRPr lang="ar-SY" dirty="0"/>
          </a:p>
        </p:txBody>
      </p:sp>
      <p:sp>
        <p:nvSpPr>
          <p:cNvPr id="3" name="Content Placeholder 2"/>
          <p:cNvSpPr>
            <a:spLocks noGrp="1"/>
          </p:cNvSpPr>
          <p:nvPr>
            <p:ph idx="1"/>
          </p:nvPr>
        </p:nvSpPr>
        <p:spPr>
          <a:xfrm>
            <a:off x="838200" y="1005291"/>
            <a:ext cx="10515600" cy="4855664"/>
          </a:xfrm>
        </p:spPr>
        <p:txBody>
          <a:bodyPr/>
          <a:lstStyle/>
          <a:p>
            <a:pPr lvl="0"/>
            <a:r>
              <a:rPr lang="ar-SY"/>
              <a:t>Click to 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6" name="Slide Number Placeholder 5"/>
          <p:cNvSpPr>
            <a:spLocks noGrp="1"/>
          </p:cNvSpPr>
          <p:nvPr>
            <p:ph type="sldNum" sz="quarter" idx="12"/>
          </p:nvPr>
        </p:nvSpPr>
        <p:spPr>
          <a:xfrm>
            <a:off x="9385662" y="68747"/>
            <a:ext cx="2743200" cy="365125"/>
          </a:xfrm>
        </p:spPr>
        <p:txBody>
          <a:bodyPr/>
          <a:lstStyle/>
          <a:p>
            <a:fld id="{D4C08B31-4C1A-4713-8204-8D0762A9FE59}" type="slidenum">
              <a:rPr lang="ar-SY" smtClean="0"/>
              <a:pPr/>
              <a:t>‹#›</a:t>
            </a:fld>
            <a:endParaRPr lang="ar-SY" dirty="0"/>
          </a:p>
        </p:txBody>
      </p:sp>
      <p:cxnSp>
        <p:nvCxnSpPr>
          <p:cNvPr id="9" name="Straight Connector 8"/>
          <p:cNvCxnSpPr/>
          <p:nvPr/>
        </p:nvCxnSpPr>
        <p:spPr>
          <a:xfrm>
            <a:off x="0" y="5923923"/>
            <a:ext cx="12192000" cy="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a:xfrm>
            <a:off x="0" y="6847848"/>
            <a:ext cx="12192000" cy="0"/>
          </a:xfrm>
          <a:prstGeom prst="line">
            <a:avLst/>
          </a:prstGeom>
          <a:ln w="19050"/>
        </p:spPr>
        <p:style>
          <a:lnRef idx="2">
            <a:schemeClr val="accent6"/>
          </a:lnRef>
          <a:fillRef idx="0">
            <a:schemeClr val="accent6"/>
          </a:fillRef>
          <a:effectRef idx="1">
            <a:schemeClr val="accent6"/>
          </a:effectRef>
          <a:fontRef idx="minor">
            <a:schemeClr val="tx1"/>
          </a:fontRef>
        </p:style>
      </p:cxnSp>
      <p:pic>
        <p:nvPicPr>
          <p:cNvPr id="12" name="Picture 11" descr="A picture containing graphical user interface&#10;&#10;Description automatically generated">
            <a:extLst>
              <a:ext uri="{FF2B5EF4-FFF2-40B4-BE49-F238E27FC236}">
                <a16:creationId xmlns:a16="http://schemas.microsoft.com/office/drawing/2014/main" id="{B14EF12E-A6F5-BC44-B435-AA083FF51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5662" y="5928293"/>
            <a:ext cx="2495203" cy="813200"/>
          </a:xfrm>
          <a:prstGeom prst="rect">
            <a:avLst/>
          </a:prstGeom>
        </p:spPr>
      </p:pic>
      <p:cxnSp>
        <p:nvCxnSpPr>
          <p:cNvPr id="10" name="Straight Connector 9">
            <a:extLst>
              <a:ext uri="{FF2B5EF4-FFF2-40B4-BE49-F238E27FC236}">
                <a16:creationId xmlns:a16="http://schemas.microsoft.com/office/drawing/2014/main" id="{C92D181A-662C-194D-8F7C-5AF424A0FBC3}"/>
              </a:ext>
            </a:extLst>
          </p:cNvPr>
          <p:cNvCxnSpPr/>
          <p:nvPr userDrawn="1"/>
        </p:nvCxnSpPr>
        <p:spPr>
          <a:xfrm>
            <a:off x="0" y="5923923"/>
            <a:ext cx="12192000" cy="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8EA759F2-CB3B-034A-8A15-FAF02218EF2D}"/>
              </a:ext>
            </a:extLst>
          </p:cNvPr>
          <p:cNvCxnSpPr/>
          <p:nvPr userDrawn="1"/>
        </p:nvCxnSpPr>
        <p:spPr>
          <a:xfrm>
            <a:off x="0" y="6847848"/>
            <a:ext cx="12192000" cy="0"/>
          </a:xfrm>
          <a:prstGeom prst="line">
            <a:avLst/>
          </a:prstGeom>
          <a:ln w="19050"/>
        </p:spPr>
        <p:style>
          <a:lnRef idx="2">
            <a:schemeClr val="accent6"/>
          </a:lnRef>
          <a:fillRef idx="0">
            <a:schemeClr val="accent6"/>
          </a:fillRef>
          <a:effectRef idx="1">
            <a:schemeClr val="accent6"/>
          </a:effectRef>
          <a:fontRef idx="minor">
            <a:schemeClr val="tx1"/>
          </a:fontRef>
        </p:style>
      </p:cxnSp>
      <p:pic>
        <p:nvPicPr>
          <p:cNvPr id="14" name="Picture 13">
            <a:extLst>
              <a:ext uri="{FF2B5EF4-FFF2-40B4-BE49-F238E27FC236}">
                <a16:creationId xmlns:a16="http://schemas.microsoft.com/office/drawing/2014/main" id="{BF1D46D7-9645-B648-89F5-3CDF5AFC52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967" y="6068084"/>
            <a:ext cx="3561552" cy="779764"/>
          </a:xfrm>
          <a:prstGeom prst="rect">
            <a:avLst/>
          </a:prstGeom>
          <a:noFill/>
        </p:spPr>
      </p:pic>
    </p:spTree>
    <p:extLst>
      <p:ext uri="{BB962C8B-B14F-4D97-AF65-F5344CB8AC3E}">
        <p14:creationId xmlns:p14="http://schemas.microsoft.com/office/powerpoint/2010/main" val="68589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07953"/>
            <a:ext cx="10515600" cy="2852737"/>
          </a:xfrm>
        </p:spPr>
        <p:txBody>
          <a:bodyPr anchor="b"/>
          <a:lstStyle>
            <a:lvl1pPr>
              <a:defRPr sz="6000"/>
            </a:lvl1pPr>
          </a:lstStyle>
          <a:p>
            <a:r>
              <a:rPr lang="ar-SY"/>
              <a:t>Click to edit Master title style</a:t>
            </a:r>
            <a:endParaRPr lang="ar-SY" dirty="0"/>
          </a:p>
        </p:txBody>
      </p:sp>
      <p:sp>
        <p:nvSpPr>
          <p:cNvPr id="3" name="Text Placeholder 2"/>
          <p:cNvSpPr>
            <a:spLocks noGrp="1"/>
          </p:cNvSpPr>
          <p:nvPr>
            <p:ph type="body" idx="1"/>
          </p:nvPr>
        </p:nvSpPr>
        <p:spPr>
          <a:xfrm>
            <a:off x="831850" y="36053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Y"/>
              <a:t>Click to edit Master text styles</a:t>
            </a:r>
            <a:endParaRPr lang="ar-SY" dirty="0"/>
          </a:p>
        </p:txBody>
      </p:sp>
      <p:sp>
        <p:nvSpPr>
          <p:cNvPr id="7" name="Slide Number Placeholder 5"/>
          <p:cNvSpPr txBox="1">
            <a:spLocks/>
          </p:cNvSpPr>
          <p:nvPr/>
        </p:nvSpPr>
        <p:spPr>
          <a:xfrm>
            <a:off x="9385662" y="687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08B31-4C1A-4713-8204-8D0762A9FE59}" type="slidenum">
              <a:rPr lang="ar-SY" smtClean="0"/>
              <a:pPr/>
              <a:t>‹#›</a:t>
            </a:fld>
            <a:endParaRPr lang="ar-SY" dirty="0"/>
          </a:p>
        </p:txBody>
      </p:sp>
      <p:pic>
        <p:nvPicPr>
          <p:cNvPr id="16" name="Picture 15" descr="A picture containing graphical user interface&#10;&#10;Description automatically generated">
            <a:extLst>
              <a:ext uri="{FF2B5EF4-FFF2-40B4-BE49-F238E27FC236}">
                <a16:creationId xmlns:a16="http://schemas.microsoft.com/office/drawing/2014/main" id="{508EC30B-2CAA-5646-87E4-8FC70BE573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5662" y="5928293"/>
            <a:ext cx="2495203" cy="813200"/>
          </a:xfrm>
          <a:prstGeom prst="rect">
            <a:avLst/>
          </a:prstGeom>
        </p:spPr>
      </p:pic>
      <p:pic>
        <p:nvPicPr>
          <p:cNvPr id="8" name="Picture 7">
            <a:extLst>
              <a:ext uri="{FF2B5EF4-FFF2-40B4-BE49-F238E27FC236}">
                <a16:creationId xmlns:a16="http://schemas.microsoft.com/office/drawing/2014/main" id="{8876C09B-BBEA-D54F-8E54-B41C3D27D4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678" y="6044322"/>
            <a:ext cx="3561552" cy="779764"/>
          </a:xfrm>
          <a:prstGeom prst="rect">
            <a:avLst/>
          </a:prstGeom>
          <a:noFill/>
        </p:spPr>
      </p:pic>
    </p:spTree>
    <p:extLst>
      <p:ext uri="{BB962C8B-B14F-4D97-AF65-F5344CB8AC3E}">
        <p14:creationId xmlns:p14="http://schemas.microsoft.com/office/powerpoint/2010/main" val="41065111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3172"/>
            <a:ext cx="10515600" cy="1325563"/>
          </a:xfrm>
        </p:spPr>
        <p:txBody>
          <a:bodyPr/>
          <a:lstStyle/>
          <a:p>
            <a:r>
              <a:rPr lang="ar-SY"/>
              <a:t>Click to edit Master title style</a:t>
            </a:r>
            <a:endParaRPr lang="ar-SY" dirty="0"/>
          </a:p>
        </p:txBody>
      </p:sp>
      <p:sp>
        <p:nvSpPr>
          <p:cNvPr id="3" name="Content Placeholder 2"/>
          <p:cNvSpPr>
            <a:spLocks noGrp="1"/>
          </p:cNvSpPr>
          <p:nvPr>
            <p:ph sz="half" idx="1"/>
          </p:nvPr>
        </p:nvSpPr>
        <p:spPr>
          <a:xfrm>
            <a:off x="838200" y="1912717"/>
            <a:ext cx="5181600" cy="3942033"/>
          </a:xfrm>
        </p:spPr>
        <p:txBody>
          <a:bodyPr/>
          <a:lstStyle/>
          <a:p>
            <a:pPr lvl="0"/>
            <a:r>
              <a:rPr lang="ar-SY"/>
              <a:t>Click to 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4" name="Content Placeholder 3"/>
          <p:cNvSpPr>
            <a:spLocks noGrp="1"/>
          </p:cNvSpPr>
          <p:nvPr>
            <p:ph sz="half" idx="2"/>
          </p:nvPr>
        </p:nvSpPr>
        <p:spPr>
          <a:xfrm>
            <a:off x="6172200" y="1912718"/>
            <a:ext cx="5181600" cy="3942032"/>
          </a:xfrm>
        </p:spPr>
        <p:txBody>
          <a:bodyPr/>
          <a:lstStyle/>
          <a:p>
            <a:pPr lvl="0"/>
            <a:r>
              <a:rPr lang="ar-SY"/>
              <a:t>Click to 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8" name="Slide Number Placeholder 5"/>
          <p:cNvSpPr>
            <a:spLocks noGrp="1"/>
          </p:cNvSpPr>
          <p:nvPr>
            <p:ph type="sldNum" sz="quarter" idx="12"/>
          </p:nvPr>
        </p:nvSpPr>
        <p:spPr>
          <a:xfrm>
            <a:off x="9385662" y="68747"/>
            <a:ext cx="2743200" cy="365125"/>
          </a:xfrm>
        </p:spPr>
        <p:txBody>
          <a:bodyPr/>
          <a:lstStyle/>
          <a:p>
            <a:fld id="{D4C08B31-4C1A-4713-8204-8D0762A9FE59}" type="slidenum">
              <a:rPr lang="ar-SY" smtClean="0"/>
              <a:pPr/>
              <a:t>‹#›</a:t>
            </a:fld>
            <a:endParaRPr lang="ar-SY" dirty="0"/>
          </a:p>
        </p:txBody>
      </p:sp>
      <p:pic>
        <p:nvPicPr>
          <p:cNvPr id="6" name="Picture 5">
            <a:extLst>
              <a:ext uri="{FF2B5EF4-FFF2-40B4-BE49-F238E27FC236}">
                <a16:creationId xmlns:a16="http://schemas.microsoft.com/office/drawing/2014/main" id="{5D8475FC-F14F-7843-A745-6DD79E57E1E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9055" y="6078236"/>
            <a:ext cx="3561552" cy="779764"/>
          </a:xfrm>
          <a:prstGeom prst="rect">
            <a:avLst/>
          </a:prstGeom>
          <a:noFill/>
        </p:spPr>
      </p:pic>
    </p:spTree>
    <p:extLst>
      <p:ext uri="{BB962C8B-B14F-4D97-AF65-F5344CB8AC3E}">
        <p14:creationId xmlns:p14="http://schemas.microsoft.com/office/powerpoint/2010/main" val="36798385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11865"/>
            <a:ext cx="10515600" cy="1178823"/>
          </a:xfrm>
        </p:spPr>
        <p:txBody>
          <a:bodyPr/>
          <a:lstStyle/>
          <a:p>
            <a:r>
              <a:rPr lang="ar-SY"/>
              <a:t>Click to edit Master title style</a:t>
            </a:r>
            <a:endParaRPr lang="ar-SY" dirty="0"/>
          </a:p>
        </p:txBody>
      </p:sp>
      <p:sp>
        <p:nvSpPr>
          <p:cNvPr id="3" name="Text Placeholder 2"/>
          <p:cNvSpPr>
            <a:spLocks noGrp="1"/>
          </p:cNvSpPr>
          <p:nvPr>
            <p:ph type="body" idx="1"/>
          </p:nvPr>
        </p:nvSpPr>
        <p:spPr>
          <a:xfrm>
            <a:off x="839788" y="176825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Y"/>
              <a:t>Click to edit Master text styles</a:t>
            </a:r>
            <a:endParaRPr lang="ar-SY" dirty="0"/>
          </a:p>
        </p:txBody>
      </p:sp>
      <p:sp>
        <p:nvSpPr>
          <p:cNvPr id="4" name="Content Placeholder 3"/>
          <p:cNvSpPr>
            <a:spLocks noGrp="1"/>
          </p:cNvSpPr>
          <p:nvPr>
            <p:ph sz="half" idx="2"/>
          </p:nvPr>
        </p:nvSpPr>
        <p:spPr>
          <a:xfrm>
            <a:off x="839788" y="2661838"/>
            <a:ext cx="5157787" cy="3199115"/>
          </a:xfrm>
        </p:spPr>
        <p:txBody>
          <a:bodyPr/>
          <a:lstStyle/>
          <a:p>
            <a:pPr lvl="0"/>
            <a:r>
              <a:rPr lang="ar-SY"/>
              <a:t>Click to 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5" name="Text Placeholder 4"/>
          <p:cNvSpPr>
            <a:spLocks noGrp="1"/>
          </p:cNvSpPr>
          <p:nvPr>
            <p:ph type="body" sz="quarter" idx="3"/>
          </p:nvPr>
        </p:nvSpPr>
        <p:spPr>
          <a:xfrm>
            <a:off x="6172200" y="176825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Y"/>
              <a:t>Click to edit Master text styles</a:t>
            </a:r>
            <a:endParaRPr lang="ar-SY" dirty="0"/>
          </a:p>
        </p:txBody>
      </p:sp>
      <p:sp>
        <p:nvSpPr>
          <p:cNvPr id="6" name="Content Placeholder 5"/>
          <p:cNvSpPr>
            <a:spLocks noGrp="1"/>
          </p:cNvSpPr>
          <p:nvPr>
            <p:ph sz="quarter" idx="4"/>
          </p:nvPr>
        </p:nvSpPr>
        <p:spPr>
          <a:xfrm>
            <a:off x="6172200" y="2661838"/>
            <a:ext cx="5183188" cy="3199115"/>
          </a:xfrm>
        </p:spPr>
        <p:txBody>
          <a:bodyPr/>
          <a:lstStyle/>
          <a:p>
            <a:pPr lvl="0"/>
            <a:r>
              <a:rPr lang="ar-SY"/>
              <a:t>Click to 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10" name="Slide Number Placeholder 5"/>
          <p:cNvSpPr>
            <a:spLocks noGrp="1"/>
          </p:cNvSpPr>
          <p:nvPr>
            <p:ph type="sldNum" sz="quarter" idx="12"/>
          </p:nvPr>
        </p:nvSpPr>
        <p:spPr>
          <a:xfrm>
            <a:off x="9385662" y="68747"/>
            <a:ext cx="2743200" cy="365125"/>
          </a:xfrm>
        </p:spPr>
        <p:txBody>
          <a:bodyPr/>
          <a:lstStyle/>
          <a:p>
            <a:fld id="{D4C08B31-4C1A-4713-8204-8D0762A9FE59}" type="slidenum">
              <a:rPr lang="ar-SY" smtClean="0"/>
              <a:pPr/>
              <a:t>‹#›</a:t>
            </a:fld>
            <a:endParaRPr lang="ar-SY" dirty="0"/>
          </a:p>
        </p:txBody>
      </p:sp>
      <p:pic>
        <p:nvPicPr>
          <p:cNvPr id="8" name="Picture 7">
            <a:extLst>
              <a:ext uri="{FF2B5EF4-FFF2-40B4-BE49-F238E27FC236}">
                <a16:creationId xmlns:a16="http://schemas.microsoft.com/office/drawing/2014/main" id="{4AEA8D54-1934-424A-AC58-37DC49D449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5224" y="6078236"/>
            <a:ext cx="3561552" cy="779764"/>
          </a:xfrm>
          <a:prstGeom prst="rect">
            <a:avLst/>
          </a:prstGeom>
          <a:noFill/>
        </p:spPr>
      </p:pic>
    </p:spTree>
    <p:extLst>
      <p:ext uri="{BB962C8B-B14F-4D97-AF65-F5344CB8AC3E}">
        <p14:creationId xmlns:p14="http://schemas.microsoft.com/office/powerpoint/2010/main" val="1799699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0"/>
            <a:ext cx="12192000" cy="715561"/>
          </a:xfrm>
          <a:solidFill>
            <a:schemeClr val="accent5">
              <a:lumMod val="75000"/>
            </a:schemeClr>
          </a:solidFill>
        </p:spPr>
        <p:txBody>
          <a:bodyPr/>
          <a:lstStyle>
            <a:lvl1pPr algn="ctr">
              <a:defRPr>
                <a:solidFill>
                  <a:schemeClr val="bg1"/>
                </a:solidFill>
              </a:defRPr>
            </a:lvl1pPr>
          </a:lstStyle>
          <a:p>
            <a:r>
              <a:rPr lang="ar-SY"/>
              <a:t>Cliquez et modifiez le titre</a:t>
            </a:r>
            <a:endParaRPr lang="ar-SY" dirty="0"/>
          </a:p>
        </p:txBody>
      </p:sp>
      <p:sp>
        <p:nvSpPr>
          <p:cNvPr id="3" name="Content Placeholder 2"/>
          <p:cNvSpPr>
            <a:spLocks noGrp="1"/>
          </p:cNvSpPr>
          <p:nvPr>
            <p:ph idx="1" hasCustomPrompt="1"/>
          </p:nvPr>
        </p:nvSpPr>
        <p:spPr>
          <a:xfrm>
            <a:off x="0" y="765038"/>
            <a:ext cx="12192000" cy="5268062"/>
          </a:xfrm>
        </p:spPr>
        <p:txBody>
          <a:bodyPr/>
          <a:lstStyle>
            <a:lvl1pPr>
              <a:lnSpc>
                <a:spcPct val="100000"/>
              </a:lnSpc>
              <a:spcBef>
                <a:spcPts val="0"/>
              </a:spcBef>
              <a:spcAft>
                <a:spcPts val="600"/>
              </a:spcAft>
              <a:defRPr sz="3200"/>
            </a:lvl1pPr>
            <a:lvl2pPr>
              <a:lnSpc>
                <a:spcPct val="100000"/>
              </a:lnSpc>
              <a:spcBef>
                <a:spcPts val="0"/>
              </a:spcBef>
              <a:spcAft>
                <a:spcPts val="600"/>
              </a:spcAft>
              <a:defRPr sz="2800"/>
            </a:lvl2pPr>
            <a:lvl3pPr>
              <a:lnSpc>
                <a:spcPct val="100000"/>
              </a:lnSpc>
              <a:spcBef>
                <a:spcPts val="0"/>
              </a:spcBef>
              <a:spcAft>
                <a:spcPts val="600"/>
              </a:spcAft>
              <a:defRPr sz="2400"/>
            </a:lvl3pPr>
            <a:lvl4pPr>
              <a:lnSpc>
                <a:spcPct val="100000"/>
              </a:lnSpc>
              <a:spcBef>
                <a:spcPts val="0"/>
              </a:spcBef>
              <a:spcAft>
                <a:spcPts val="600"/>
              </a:spcAft>
              <a:defRPr sz="2000"/>
            </a:lvl4pPr>
            <a:lvl5pPr>
              <a:lnSpc>
                <a:spcPct val="100000"/>
              </a:lnSpc>
              <a:spcBef>
                <a:spcPts val="0"/>
              </a:spcBef>
              <a:spcAft>
                <a:spcPts val="600"/>
              </a:spcAft>
              <a:defRPr/>
            </a:lvl5pPr>
          </a:lstStyle>
          <a:p>
            <a:pPr lvl="0"/>
            <a:r>
              <a:rPr lang="ar-SY"/>
              <a:t>Cliquez pour modifier les styles du texte du masque</a:t>
            </a:r>
          </a:p>
          <a:p>
            <a:pPr lvl="1"/>
            <a:r>
              <a:rPr lang="ar-SY"/>
              <a:t>Deuxième niveau</a:t>
            </a:r>
          </a:p>
          <a:p>
            <a:pPr lvl="2"/>
            <a:r>
              <a:rPr lang="ar-SY"/>
              <a:t>Troisième niveau</a:t>
            </a:r>
          </a:p>
          <a:p>
            <a:pPr lvl="3"/>
            <a:r>
              <a:rPr lang="ar-SY"/>
              <a:t>Quatrième niveau</a:t>
            </a:r>
          </a:p>
          <a:p>
            <a:pPr lvl="4"/>
            <a:r>
              <a:rPr lang="ar-SY"/>
              <a:t>Cinquième niveau</a:t>
            </a:r>
            <a:endParaRPr lang="ar-SY" dirty="0"/>
          </a:p>
        </p:txBody>
      </p:sp>
      <p:sp>
        <p:nvSpPr>
          <p:cNvPr id="6" name="Slide Number Placeholder 5"/>
          <p:cNvSpPr>
            <a:spLocks noGrp="1"/>
          </p:cNvSpPr>
          <p:nvPr>
            <p:ph type="sldNum" sz="quarter" idx="12"/>
          </p:nvPr>
        </p:nvSpPr>
        <p:spPr>
          <a:xfrm>
            <a:off x="11736333" y="-7125"/>
            <a:ext cx="455667" cy="365125"/>
          </a:xfrm>
        </p:spPr>
        <p:txBody>
          <a:bodyPr/>
          <a:lstStyle/>
          <a:p>
            <a:fld id="{D4C08B31-4C1A-4713-8204-8D0762A9FE59}" type="slidenum">
              <a:rPr lang="ar-SY" smtClean="0"/>
              <a:pPr/>
              <a:t>‹#›</a:t>
            </a:fld>
            <a:endParaRPr lang="ar-SY" dirty="0"/>
          </a:p>
        </p:txBody>
      </p:sp>
      <p:cxnSp>
        <p:nvCxnSpPr>
          <p:cNvPr id="19" name="Straight Connector 18"/>
          <p:cNvCxnSpPr/>
          <p:nvPr userDrawn="1"/>
        </p:nvCxnSpPr>
        <p:spPr>
          <a:xfrm>
            <a:off x="0" y="6089394"/>
            <a:ext cx="12192000" cy="0"/>
          </a:xfrm>
          <a:prstGeom prst="line">
            <a:avLst/>
          </a:prstGeom>
          <a:ln w="19050">
            <a:solidFill>
              <a:schemeClr val="accent5">
                <a:lumMod val="75000"/>
              </a:schemeClr>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userDrawn="1"/>
        </p:nvCxnSpPr>
        <p:spPr>
          <a:xfrm>
            <a:off x="0" y="6847848"/>
            <a:ext cx="12192000" cy="0"/>
          </a:xfrm>
          <a:prstGeom prst="line">
            <a:avLst/>
          </a:prstGeom>
          <a:ln w="19050">
            <a:solidFill>
              <a:schemeClr val="accent5">
                <a:lumMod val="75000"/>
              </a:schemeClr>
            </a:solidFill>
          </a:ln>
        </p:spPr>
        <p:style>
          <a:lnRef idx="2">
            <a:schemeClr val="accent6"/>
          </a:lnRef>
          <a:fillRef idx="0">
            <a:schemeClr val="accent6"/>
          </a:fillRef>
          <a:effectRef idx="1">
            <a:schemeClr val="accent6"/>
          </a:effectRef>
          <a:fontRef idx="minor">
            <a:schemeClr val="tx1"/>
          </a:fontRef>
        </p:style>
      </p:cxnSp>
      <p:pic>
        <p:nvPicPr>
          <p:cNvPr id="9" name="Picture 8">
            <a:extLst>
              <a:ext uri="{FF2B5EF4-FFF2-40B4-BE49-F238E27FC236}">
                <a16:creationId xmlns:a16="http://schemas.microsoft.com/office/drawing/2014/main" id="{1902919D-2FC8-F54B-81E5-DD7DAF43E0D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3011252" y="6117542"/>
            <a:ext cx="6169496" cy="702159"/>
          </a:xfrm>
          <a:prstGeom prst="rect">
            <a:avLst/>
          </a:prstGeom>
        </p:spPr>
      </p:pic>
      <p:sp>
        <p:nvSpPr>
          <p:cNvPr id="4" name="TextBox 3"/>
          <p:cNvSpPr txBox="1"/>
          <p:nvPr userDrawn="1"/>
        </p:nvSpPr>
        <p:spPr>
          <a:xfrm>
            <a:off x="10560908" y="6207011"/>
            <a:ext cx="1631092" cy="523220"/>
          </a:xfrm>
          <a:prstGeom prst="rect">
            <a:avLst/>
          </a:prstGeom>
          <a:noFill/>
        </p:spPr>
        <p:txBody>
          <a:bodyPr wrap="square" rtlCol="0">
            <a:spAutoFit/>
          </a:bodyPr>
          <a:lstStyle/>
          <a:p>
            <a:pPr algn="dist"/>
            <a:r>
              <a:rPr lang="ar-SY" sz="1400" i="1">
                <a:solidFill>
                  <a:schemeClr val="accent1"/>
                </a:solidFill>
              </a:rPr>
              <a:t>Extracted from FAO Training Material</a:t>
            </a:r>
            <a:endParaRPr lang="ar-SY" sz="1400" i="1" dirty="0">
              <a:solidFill>
                <a:schemeClr val="accent1"/>
              </a:solidFill>
            </a:endParaRPr>
          </a:p>
        </p:txBody>
      </p:sp>
    </p:spTree>
    <p:extLst>
      <p:ext uri="{BB962C8B-B14F-4D97-AF65-F5344CB8AC3E}">
        <p14:creationId xmlns:p14="http://schemas.microsoft.com/office/powerpoint/2010/main" val="14644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4063"/>
            <a:ext cx="10515600" cy="1325563"/>
          </a:xfrm>
          <a:prstGeom prst="rect">
            <a:avLst/>
          </a:prstGeom>
        </p:spPr>
        <p:txBody>
          <a:bodyPr vert="horz" lIns="91440" tIns="45720" rIns="91440" bIns="45720" rtlCol="0" anchor="ctr">
            <a:normAutofit/>
          </a:bodyPr>
          <a:lstStyle/>
          <a:p>
            <a:r>
              <a:rPr lang="ar-SY"/>
              <a:t>Click to edit Master title style</a:t>
            </a:r>
            <a:endParaRPr lang="ar-SY" dirty="0"/>
          </a:p>
        </p:txBody>
      </p:sp>
      <p:sp>
        <p:nvSpPr>
          <p:cNvPr id="3" name="Text Placeholder 2"/>
          <p:cNvSpPr>
            <a:spLocks noGrp="1"/>
          </p:cNvSpPr>
          <p:nvPr>
            <p:ph type="body" idx="1"/>
          </p:nvPr>
        </p:nvSpPr>
        <p:spPr>
          <a:xfrm>
            <a:off x="838200" y="2702259"/>
            <a:ext cx="10515600" cy="3474704"/>
          </a:xfrm>
          <a:prstGeom prst="rect">
            <a:avLst/>
          </a:prstGeom>
        </p:spPr>
        <p:txBody>
          <a:bodyPr vert="horz" lIns="91440" tIns="45720" rIns="91440" bIns="45720" rtlCol="0">
            <a:normAutofit/>
          </a:bodyPr>
          <a:lstStyle/>
          <a:p>
            <a:pPr lvl="0"/>
            <a:r>
              <a:rPr lang="ar-SY"/>
              <a:t>Click to edit Master text styles</a:t>
            </a:r>
          </a:p>
          <a:p>
            <a:pPr lvl="1"/>
            <a:r>
              <a:rPr lang="ar-SY"/>
              <a:t>Second level</a:t>
            </a:r>
          </a:p>
          <a:p>
            <a:pPr lvl="2"/>
            <a:r>
              <a:rPr lang="ar-SY"/>
              <a:t>Third level</a:t>
            </a:r>
          </a:p>
          <a:p>
            <a:pPr lvl="3"/>
            <a:r>
              <a:rPr lang="ar-SY"/>
              <a:t>Fourth level</a:t>
            </a:r>
          </a:p>
          <a:p>
            <a:pPr lvl="4"/>
            <a:r>
              <a:rPr lang="ar-SY"/>
              <a:t>Fifth level</a:t>
            </a:r>
            <a:endParaRPr lang="ar-SY"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08B31-4C1A-4713-8204-8D0762A9FE59}" type="slidenum">
              <a:rPr lang="ar-SY" smtClean="0"/>
              <a:pPr/>
              <a:t>‹#›</a:t>
            </a:fld>
            <a:endParaRPr lang="ar-SY" dirty="0"/>
          </a:p>
        </p:txBody>
      </p:sp>
    </p:spTree>
    <p:extLst>
      <p:ext uri="{BB962C8B-B14F-4D97-AF65-F5344CB8AC3E}">
        <p14:creationId xmlns:p14="http://schemas.microsoft.com/office/powerpoint/2010/main" val="171621120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foodsafety/codex/trustfund/e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www.fao.org/ag/agn/food/capacity_codex_en.s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ctrTitle"/>
          </p:nvPr>
        </p:nvSpPr>
        <p:spPr>
          <a:xfrm>
            <a:off x="4929419" y="0"/>
            <a:ext cx="7262580" cy="6287581"/>
          </a:xfrm>
          <a:solidFill>
            <a:schemeClr val="accent5">
              <a:lumMod val="75000"/>
            </a:schemeClr>
          </a:solidFill>
          <a:ln w="19050">
            <a:noFill/>
          </a:ln>
        </p:spPr>
        <p:txBody>
          <a:bodyPr vert="horz" lIns="91440" tIns="45720" rIns="91440" bIns="45720" rtlCol="0" anchor="ctr">
            <a:normAutofit/>
          </a:bodyPr>
          <a:lstStyle/>
          <a:p>
            <a:pPr>
              <a:lnSpc>
                <a:spcPct val="150000"/>
              </a:lnSpc>
              <a:spcBef>
                <a:spcPts val="1200"/>
              </a:spcBef>
              <a:spcAft>
                <a:spcPts val="1200"/>
              </a:spcAft>
            </a:pPr>
            <a:r>
              <a:rPr lang="ar-SY" sz="4800" b="1" dirty="0">
                <a:ln w="0"/>
                <a:solidFill>
                  <a:schemeClr val="bg1">
                    <a:lumMod val="95000"/>
                  </a:schemeClr>
                </a:solidFill>
                <a:effectLst>
                  <a:outerShdw blurRad="38100" dist="19050" dir="2700000" algn="tl" rotWithShape="0">
                    <a:schemeClr val="dk1">
                      <a:alpha val="40000"/>
                    </a:schemeClr>
                  </a:outerShdw>
                </a:effectLst>
              </a:rPr>
              <a:t>العضوية</a:t>
            </a:r>
            <a:r>
              <a:rPr lang="ar-LB" sz="4800" b="1" dirty="0">
                <a:ln w="0"/>
                <a:solidFill>
                  <a:schemeClr val="bg1">
                    <a:lumMod val="95000"/>
                  </a:schemeClr>
                </a:solidFill>
                <a:effectLst>
                  <a:outerShdw blurRad="38100" dist="19050" dir="2700000" algn="tl" rotWithShape="0">
                    <a:schemeClr val="dk1">
                      <a:alpha val="40000"/>
                    </a:schemeClr>
                  </a:outerShdw>
                </a:effectLst>
              </a:rPr>
              <a:t> </a:t>
            </a:r>
            <a:r>
              <a:rPr lang="ar-SY" sz="4800" b="1" dirty="0">
                <a:ln w="0"/>
                <a:solidFill>
                  <a:schemeClr val="bg1">
                    <a:lumMod val="95000"/>
                  </a:schemeClr>
                </a:solidFill>
                <a:effectLst>
                  <a:outerShdw blurRad="38100" dist="19050" dir="2700000" algn="tl" rotWithShape="0">
                    <a:schemeClr val="dk1">
                      <a:alpha val="40000"/>
                    </a:schemeClr>
                  </a:outerShdw>
                </a:effectLst>
              </a:rPr>
              <a:t>في</a:t>
            </a:r>
            <a:br>
              <a:rPr lang="ar-SY" sz="4800" b="1" dirty="0">
                <a:ln w="0"/>
                <a:solidFill>
                  <a:schemeClr val="bg1">
                    <a:lumMod val="95000"/>
                  </a:schemeClr>
                </a:solidFill>
                <a:effectLst>
                  <a:outerShdw blurRad="38100" dist="19050" dir="2700000" algn="tl" rotWithShape="0">
                    <a:schemeClr val="dk1">
                      <a:alpha val="40000"/>
                    </a:schemeClr>
                  </a:outerShdw>
                </a:effectLst>
              </a:rPr>
            </a:br>
            <a:r>
              <a:rPr lang="ar-SY" sz="4800" b="1" dirty="0">
                <a:ln w="0"/>
                <a:solidFill>
                  <a:schemeClr val="bg1">
                    <a:lumMod val="95000"/>
                  </a:schemeClr>
                </a:solidFill>
                <a:effectLst>
                  <a:outerShdw blurRad="38100" dist="19050" dir="2700000" algn="tl" rotWithShape="0">
                    <a:schemeClr val="dk1">
                      <a:alpha val="40000"/>
                    </a:schemeClr>
                  </a:outerShdw>
                </a:effectLst>
              </a:rPr>
              <a:t>الدستور الغذائي </a:t>
            </a:r>
            <a:br>
              <a:rPr lang="en-US" sz="4800" b="1" dirty="0">
                <a:ln w="0"/>
                <a:solidFill>
                  <a:schemeClr val="bg1">
                    <a:lumMod val="95000"/>
                  </a:schemeClr>
                </a:solidFill>
                <a:effectLst>
                  <a:outerShdw blurRad="38100" dist="19050" dir="2700000" algn="tl" rotWithShape="0">
                    <a:schemeClr val="dk1">
                      <a:alpha val="40000"/>
                    </a:schemeClr>
                  </a:outerShdw>
                </a:effectLst>
              </a:rPr>
            </a:br>
            <a:r>
              <a:rPr lang="ar-SY" sz="4800" b="1" dirty="0">
                <a:ln w="0"/>
                <a:solidFill>
                  <a:schemeClr val="bg1">
                    <a:lumMod val="95000"/>
                  </a:schemeClr>
                </a:solidFill>
                <a:effectLst>
                  <a:outerShdw blurRad="38100" dist="19050" dir="2700000" algn="tl" rotWithShape="0">
                    <a:schemeClr val="dk1">
                      <a:alpha val="40000"/>
                    </a:schemeClr>
                  </a:outerShdw>
                </a:effectLst>
              </a:rPr>
              <a:t>ودور نقطة اتصال الدستور الغذائي</a:t>
            </a:r>
          </a:p>
        </p:txBody>
      </p:sp>
      <p:sp>
        <p:nvSpPr>
          <p:cNvPr id="5" name="Subtitle 2"/>
          <p:cNvSpPr txBox="1">
            <a:spLocks/>
          </p:cNvSpPr>
          <p:nvPr/>
        </p:nvSpPr>
        <p:spPr>
          <a:xfrm>
            <a:off x="1" y="6287581"/>
            <a:ext cx="12191999" cy="570418"/>
          </a:xfrm>
          <a:prstGeom prst="rect">
            <a:avLst/>
          </a:prstGeom>
          <a:solidFill>
            <a:schemeClr val="accent1"/>
          </a:solidFill>
          <a:ln>
            <a:solidFill>
              <a:schemeClr val="accent1"/>
            </a:solidFill>
          </a:ln>
        </p:spPr>
        <p:txBody>
          <a:bodyPr vert="horz" lIns="91440" tIns="45720" rIns="91440" bIns="45720" rtlCol="1" anchor="ctr">
            <a:normAutofit/>
          </a:bodyPr>
          <a:lstStyle>
            <a:lvl1pPr marL="0" indent="0" algn="ctr" defTabSz="914400" rtl="0" eaLnBrk="1" latinLnBrk="0" hangingPunct="1">
              <a:lnSpc>
                <a:spcPct val="90000"/>
              </a:lnSpc>
              <a:spcBef>
                <a:spcPts val="1000"/>
              </a:spcBef>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Calibri" panose="020F050202020403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spcBef>
                <a:spcPts val="600"/>
              </a:spcBef>
              <a:defRPr>
                <a:solidFill>
                  <a:schemeClr val="bg1">
                    <a:lumMod val="85000"/>
                  </a:schemeClr>
                </a:solidFill>
              </a:defRPr>
            </a:pPr>
            <a:r>
              <a:rPr lang="ar-SY" sz="2800" dirty="0">
                <a:rtl/>
              </a:rPr>
              <a:t>البروفيسور صموئيل </a:t>
            </a:r>
            <a:r>
              <a:rPr lang="ar-SY" sz="2800" dirty="0" err="1">
                <a:rtl/>
              </a:rPr>
              <a:t>غودفروي</a:t>
            </a:r>
            <a:r>
              <a:rPr lang="ar-SY" sz="2800" dirty="0">
                <a:rtl/>
              </a:rPr>
              <a:t>، دكتوراة| </a:t>
            </a:r>
            <a:r>
              <a:rPr lang="ar-SY" sz="2000" i="1" dirty="0">
                <a:rtl/>
              </a:rPr>
              <a:t>تحليل مخاطر الغذاء والسياسات التنظيمية، جامعة </a:t>
            </a:r>
            <a:r>
              <a:rPr lang="ar-SY" sz="2000" i="1" dirty="0" err="1">
                <a:rtl/>
              </a:rPr>
              <a:t>لافال</a:t>
            </a:r>
            <a:r>
              <a:rPr lang="ar-SY" sz="2000" i="1" dirty="0">
                <a:rtl/>
              </a:rPr>
              <a:t>، كندا </a:t>
            </a:r>
            <a:endParaRPr lang="ar-SY" sz="2800" i="1" dirty="0">
              <a:solidFill>
                <a:schemeClr val="bg1">
                  <a:lumMod val="85000"/>
                </a:schemeClr>
              </a:solidFill>
            </a:endParaRPr>
          </a:p>
        </p:txBody>
      </p:sp>
      <p:grpSp>
        <p:nvGrpSpPr>
          <p:cNvPr id="44" name="Group 43"/>
          <p:cNvGrpSpPr/>
          <p:nvPr/>
        </p:nvGrpSpPr>
        <p:grpSpPr>
          <a:xfrm>
            <a:off x="0" y="12357"/>
            <a:ext cx="4917988" cy="6263640"/>
            <a:chOff x="0" y="0"/>
            <a:chExt cx="12192000" cy="6858000"/>
          </a:xfrm>
        </p:grpSpPr>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002060"/>
              </a:solidFill>
            </a:ln>
            <a:effectLst>
              <a:outerShdw blurRad="50800" dist="50800" dir="5400000" algn="ctr" rotWithShape="0">
                <a:schemeClr val="bg1">
                  <a:lumMod val="95000"/>
                  <a:alpha val="17000"/>
                </a:schemeClr>
              </a:outerShdw>
            </a:effectLst>
          </p:spPr>
        </p:pic>
        <p:pic>
          <p:nvPicPr>
            <p:cNvPr id="46" name="Picture 45"/>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sharpenSoften amount="-50000"/>
                      </a14:imgEffect>
                      <a14:imgEffect>
                        <a14:colorTemperature colorTemp="6936"/>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5383" r="2483" b="7395"/>
            <a:stretch/>
          </p:blipFill>
          <p:spPr>
            <a:xfrm rot="20975686">
              <a:off x="396614" y="756295"/>
              <a:ext cx="2468880" cy="2470065"/>
            </a:xfrm>
            <a:prstGeom prst="ellipse">
              <a:avLst/>
            </a:prstGeom>
            <a:noFill/>
            <a:ln w="6350">
              <a:solidFill>
                <a:srgbClr val="002060"/>
              </a:solidFill>
            </a:ln>
            <a:effectLst>
              <a:innerShdw blurRad="152400" dist="317500" dir="19980000">
                <a:schemeClr val="bg1">
                  <a:lumMod val="95000"/>
                  <a:alpha val="74000"/>
                </a:schemeClr>
              </a:innerShdw>
            </a:effectLst>
          </p:spPr>
        </p:pic>
        <p:pic>
          <p:nvPicPr>
            <p:cNvPr id="47" name="Picture 46"/>
            <p:cNvPicPr>
              <a:picLocks noChangeAspect="1"/>
            </p:cNvPicPr>
            <p:nvPr/>
          </p:nvPicPr>
          <p:blipFill rotWithShape="1">
            <a:blip r:embed="rId6">
              <a:extLst>
                <a:ext uri="{BEBA8EAE-BF5A-486C-A8C5-ECC9F3942E4B}">
                  <a14:imgProps xmlns:a14="http://schemas.microsoft.com/office/drawing/2010/main">
                    <a14:imgLayer r:embed="rId7">
                      <a14:imgEffect>
                        <a14:sharpenSoften amount="-37000"/>
                      </a14:imgEffect>
                      <a14:imgEffect>
                        <a14:colorTemperature colorTemp="4700"/>
                      </a14:imgEffect>
                      <a14:imgEffect>
                        <a14:saturation sat="66000"/>
                      </a14:imgEffect>
                      <a14:imgEffect>
                        <a14:brightnessContrast bright="-58000" contrast="-11000"/>
                      </a14:imgEffect>
                    </a14:imgLayer>
                  </a14:imgProps>
                </a:ext>
                <a:ext uri="{28A0092B-C50C-407E-A947-70E740481C1C}">
                  <a14:useLocalDpi xmlns:a14="http://schemas.microsoft.com/office/drawing/2010/main" val="0"/>
                </a:ext>
              </a:extLst>
            </a:blip>
            <a:srcRect l="7034" t="2931" b="-1"/>
            <a:stretch/>
          </p:blipFill>
          <p:spPr>
            <a:xfrm rot="21124037">
              <a:off x="4607106" y="4167341"/>
              <a:ext cx="1837356" cy="1828800"/>
            </a:xfrm>
            <a:prstGeom prst="ellipse">
              <a:avLst/>
            </a:prstGeom>
            <a:ln w="3175">
              <a:solidFill>
                <a:srgbClr val="001132"/>
              </a:solidFill>
            </a:ln>
            <a:effectLst>
              <a:innerShdw blurRad="114300" dist="152400" dir="20580000">
                <a:schemeClr val="bg1">
                  <a:lumMod val="95000"/>
                  <a:alpha val="74000"/>
                </a:schemeClr>
              </a:innerShdw>
            </a:effectLst>
          </p:spPr>
        </p:pic>
      </p:grpSp>
      <p:grpSp>
        <p:nvGrpSpPr>
          <p:cNvPr id="48" name="Group 47"/>
          <p:cNvGrpSpPr/>
          <p:nvPr/>
        </p:nvGrpSpPr>
        <p:grpSpPr>
          <a:xfrm>
            <a:off x="796064" y="1501185"/>
            <a:ext cx="3325860" cy="1107996"/>
            <a:chOff x="1031177" y="4426483"/>
            <a:chExt cx="3325860" cy="1107996"/>
          </a:xfrm>
        </p:grpSpPr>
        <p:sp>
          <p:nvSpPr>
            <p:cNvPr id="49" name="Block Arc 48"/>
            <p:cNvSpPr/>
            <p:nvPr/>
          </p:nvSpPr>
          <p:spPr>
            <a:xfrm>
              <a:off x="2155572" y="4665783"/>
              <a:ext cx="692257" cy="647853"/>
            </a:xfrm>
            <a:prstGeom prst="blockArc">
              <a:avLst>
                <a:gd name="adj1" fmla="val 10800000"/>
                <a:gd name="adj2" fmla="val 21555912"/>
                <a:gd name="adj3" fmla="val 8453"/>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solidFill>
                  <a:schemeClr val="tx1"/>
                </a:solidFill>
              </a:endParaRPr>
            </a:p>
          </p:txBody>
        </p:sp>
        <p:sp>
          <p:nvSpPr>
            <p:cNvPr id="50" name="Oval 49"/>
            <p:cNvSpPr/>
            <p:nvPr/>
          </p:nvSpPr>
          <p:spPr>
            <a:xfrm>
              <a:off x="2708307" y="4646868"/>
              <a:ext cx="167353" cy="151771"/>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p>
          </p:txBody>
        </p:sp>
        <p:sp>
          <p:nvSpPr>
            <p:cNvPr id="51" name="Flowchart: Connector 50"/>
            <p:cNvSpPr/>
            <p:nvPr/>
          </p:nvSpPr>
          <p:spPr>
            <a:xfrm>
              <a:off x="2269725" y="4772666"/>
              <a:ext cx="466344" cy="466344"/>
            </a:xfrm>
            <a:prstGeom prst="flowChartConnector">
              <a:avLst/>
            </a:prstGeom>
            <a:blipFill dpi="0" rotWithShape="1">
              <a:blip r:embed="rId8" cstate="print">
                <a:extLst>
                  <a:ext uri="{BEBA8EAE-BF5A-486C-A8C5-ECC9F3942E4B}">
                    <a14:imgProps xmlns:a14="http://schemas.microsoft.com/office/drawing/2010/main">
                      <a14:imgLayer r:embed="rId9">
                        <a14:imgEffect>
                          <a14:colorTemperature colorTemp="11200"/>
                        </a14:imgEffect>
                        <a14:imgEffect>
                          <a14:brightnessContrast contrast="70000"/>
                        </a14:imgEffect>
                      </a14:imgLayer>
                    </a14:imgProps>
                  </a:ext>
                  <a:ext uri="{28A0092B-C50C-407E-A947-70E740481C1C}">
                    <a14:useLocalDpi xmlns:a14="http://schemas.microsoft.com/office/drawing/2010/main" val="0"/>
                  </a:ext>
                </a:extLst>
              </a:blip>
              <a:srcRect/>
              <a:stretch>
                <a:fillRect/>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ln>
                  <a:solidFill>
                    <a:schemeClr val="accent5">
                      <a:lumMod val="50000"/>
                    </a:schemeClr>
                  </a:solidFill>
                </a:ln>
                <a:solidFill>
                  <a:schemeClr val="accent5">
                    <a:lumMod val="75000"/>
                  </a:schemeClr>
                </a:solidFill>
              </a:endParaRPr>
            </a:p>
          </p:txBody>
        </p:sp>
        <p:sp>
          <p:nvSpPr>
            <p:cNvPr id="52" name="Oval 51"/>
            <p:cNvSpPr/>
            <p:nvPr/>
          </p:nvSpPr>
          <p:spPr>
            <a:xfrm>
              <a:off x="2144140" y="4646867"/>
              <a:ext cx="167353" cy="151771"/>
            </a:xfrm>
            <a:prstGeom prst="ellips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p>
          </p:txBody>
        </p:sp>
        <p:sp>
          <p:nvSpPr>
            <p:cNvPr id="53" name="Block Arc 52"/>
            <p:cNvSpPr/>
            <p:nvPr/>
          </p:nvSpPr>
          <p:spPr>
            <a:xfrm rot="10800000">
              <a:off x="2156555" y="4708702"/>
              <a:ext cx="692257" cy="647852"/>
            </a:xfrm>
            <a:prstGeom prst="blockArc">
              <a:avLst>
                <a:gd name="adj1" fmla="val 10800000"/>
                <a:gd name="adj2" fmla="val 21555912"/>
                <a:gd name="adj3" fmla="val 8453"/>
              </a:avLst>
            </a:prstGeom>
            <a:solidFill>
              <a:srgbClr val="9A57CD"/>
            </a:solidFill>
            <a:ln>
              <a:solidFill>
                <a:srgbClr val="9A57C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solidFill>
                  <a:schemeClr val="tx1"/>
                </a:solidFill>
              </a:endParaRPr>
            </a:p>
          </p:txBody>
        </p:sp>
        <p:sp>
          <p:nvSpPr>
            <p:cNvPr id="54" name="Oval 53"/>
            <p:cNvSpPr/>
            <p:nvPr/>
          </p:nvSpPr>
          <p:spPr>
            <a:xfrm>
              <a:off x="2708307" y="5226616"/>
              <a:ext cx="167353" cy="151771"/>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p>
          </p:txBody>
        </p:sp>
        <p:sp>
          <p:nvSpPr>
            <p:cNvPr id="55" name="Oval 54"/>
            <p:cNvSpPr/>
            <p:nvPr/>
          </p:nvSpPr>
          <p:spPr>
            <a:xfrm>
              <a:off x="2144141" y="5226616"/>
              <a:ext cx="167353" cy="151771"/>
            </a:xfrm>
            <a:prstGeom prst="ellipse">
              <a:avLst/>
            </a:prstGeom>
            <a:solidFill>
              <a:schemeClr val="accent6">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CA"/>
            </a:p>
          </p:txBody>
        </p:sp>
        <p:grpSp>
          <p:nvGrpSpPr>
            <p:cNvPr id="56" name="Group 55"/>
            <p:cNvGrpSpPr/>
            <p:nvPr/>
          </p:nvGrpSpPr>
          <p:grpSpPr>
            <a:xfrm>
              <a:off x="1031177" y="4426483"/>
              <a:ext cx="3325860" cy="1107996"/>
              <a:chOff x="7280888" y="2523059"/>
              <a:chExt cx="3325860" cy="1107996"/>
            </a:xfrm>
          </p:grpSpPr>
          <p:sp>
            <p:nvSpPr>
              <p:cNvPr id="57" name="Rectangle 56"/>
              <p:cNvSpPr/>
              <p:nvPr/>
            </p:nvSpPr>
            <p:spPr>
              <a:xfrm>
                <a:off x="9030798" y="2523059"/>
                <a:ext cx="1575950" cy="1107996"/>
              </a:xfrm>
              <a:prstGeom prst="rect">
                <a:avLst/>
              </a:prstGeom>
              <a:noFill/>
            </p:spPr>
            <p:txBody>
              <a:bodyPr wrap="square" rtlCol="1">
                <a:spAutoFit/>
              </a:bodyPr>
              <a:lstStyle/>
              <a:p>
                <a:pPr algn="ctr">
                  <a:defRPr sz="660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defRPr>
                </a:pPr>
                <a:r>
                  <a:rPr lang="ar-SY">
                    <a:rtl/>
                  </a:rPr>
                  <a:t>.</a:t>
                </a:r>
                <a:endParaRPr lang="ar-SY" sz="6600"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8" name="Rectangle 57"/>
              <p:cNvSpPr/>
              <p:nvPr/>
            </p:nvSpPr>
            <p:spPr>
              <a:xfrm>
                <a:off x="7280888" y="2523059"/>
                <a:ext cx="1177337" cy="1107996"/>
              </a:xfrm>
              <a:prstGeom prst="rect">
                <a:avLst/>
              </a:prstGeom>
              <a:noFill/>
            </p:spPr>
            <p:txBody>
              <a:bodyPr wrap="square" rtlCol="1">
                <a:spAutoFit/>
              </a:bodyPr>
              <a:lstStyle/>
              <a:p>
                <a:pPr algn="ctr">
                  <a:defRPr sz="660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defRPr>
                </a:pPr>
                <a:r>
                  <a:rPr lang="ar-SY">
                    <a:rtl/>
                  </a:rPr>
                  <a:t>.</a:t>
                </a:r>
                <a:endParaRPr lang="ar-SY" sz="6600"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grpSp>
      </p:grpSp>
      <p:sp>
        <p:nvSpPr>
          <p:cNvPr id="59" name="Rectangle 58"/>
          <p:cNvSpPr/>
          <p:nvPr/>
        </p:nvSpPr>
        <p:spPr>
          <a:xfrm>
            <a:off x="399002" y="2589683"/>
            <a:ext cx="4318608" cy="1246495"/>
          </a:xfrm>
          <a:prstGeom prst="rect">
            <a:avLst/>
          </a:prstGeom>
          <a:noFill/>
        </p:spPr>
        <p:txBody>
          <a:bodyPr wrap="square" rtlCol="1">
            <a:spAutoFit/>
          </a:bodyPr>
          <a:lstStyle/>
          <a:p>
            <a:pPr algn="ctr" rtl="1">
              <a:defRPr sz="2500">
                <a:solidFill>
                  <a:schemeClr val="bg1">
                    <a:lumMod val="65000"/>
                  </a:schemeClr>
                </a:solidFill>
                <a:latin typeface="Ebrima" panose="02000000000000000000" pitchFamily="2" charset="0"/>
                <a:ea typeface="Ebrima" panose="02000000000000000000" pitchFamily="2" charset="0"/>
                <a:cs typeface="Ebrima" panose="02000000000000000000" pitchFamily="2" charset="0"/>
              </a:defRPr>
            </a:pPr>
            <a:r>
              <a:rPr lang="ar-SY" dirty="0">
                <a:rtl/>
              </a:rPr>
              <a:t>الجمعية العالمية لعلوم تشريعات الأغذية (</a:t>
            </a:r>
            <a:r>
              <a:rPr lang="ar-SY" dirty="0" err="1">
                <a:rtl/>
              </a:rPr>
              <a:t>GfoRSS</a:t>
            </a:r>
            <a:r>
              <a:rPr lang="ar-SY" dirty="0">
                <a:rtl/>
              </a:rPr>
              <a:t>).</a:t>
            </a:r>
            <a:br>
              <a:rPr lang="ar-SY" sz="25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br>
            <a:r>
              <a:rPr lang="ar-SY" dirty="0">
                <a:rtl/>
              </a:rPr>
              <a:t> </a:t>
            </a: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025" y="3226890"/>
            <a:ext cx="4877223" cy="2231329"/>
          </a:xfrm>
          <a:prstGeom prst="rect">
            <a:avLst/>
          </a:prstGeom>
        </p:spPr>
      </p:pic>
    </p:spTree>
    <p:extLst>
      <p:ext uri="{BB962C8B-B14F-4D97-AF65-F5344CB8AC3E}">
        <p14:creationId xmlns:p14="http://schemas.microsoft.com/office/powerpoint/2010/main" val="38330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
          <p:cNvSpPr txBox="1">
            <a:spLocks noChangeArrowheads="1"/>
          </p:cNvSpPr>
          <p:nvPr/>
        </p:nvSpPr>
        <p:spPr bwMode="auto">
          <a:xfrm>
            <a:off x="657052" y="1053274"/>
            <a:ext cx="6234113" cy="440120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marL="457200" indent="-457200">
              <a:buFont typeface="Arial" panose="020B0604020202020204" pitchFamily="34" charset="0"/>
              <a:buChar char="•"/>
              <a:defRPr sz="4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توف</a:t>
            </a:r>
            <a:r>
              <a:rPr lang="ar-LB" dirty="0"/>
              <a:t>ّر م</a:t>
            </a:r>
            <a:r>
              <a:rPr lang="ar-SY" dirty="0"/>
              <a:t>نظمة الأغذية والزراعة ومنظمة الصحة العالمية وشركاؤهما مجموعة متنوعة من أنشطة بناء القدرات لدعم البلدان التي ترغب في مواءمة معاييرها الوطنية مع م</a:t>
            </a:r>
            <a:r>
              <a:rPr lang="ar-LB" dirty="0"/>
              <a:t>واصفات</a:t>
            </a:r>
            <a:r>
              <a:rPr lang="ar-SY" dirty="0"/>
              <a:t> الدستور الغذائي. </a:t>
            </a:r>
          </a:p>
        </p:txBody>
      </p:sp>
      <p:sp>
        <p:nvSpPr>
          <p:cNvPr id="2" name="Title 1"/>
          <p:cNvSpPr>
            <a:spLocks noGrp="1"/>
          </p:cNvSpPr>
          <p:nvPr>
            <p:ph type="title"/>
          </p:nvPr>
        </p:nvSpPr>
        <p:spPr/>
        <p:txBody>
          <a:bodyPr rtlCol="1"/>
          <a:lstStyle/>
          <a:p>
            <a:r>
              <a:rPr lang="ar-SY" b="1">
                <a:rtl/>
              </a:rPr>
              <a:t>منظمة الأغذية والزراعة ومنظمة الصحة العالمية والشركاء</a:t>
            </a:r>
            <a:endParaRPr lang="ar-SY" b="1" dirty="0">
              <a:rtl/>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916" y="1142450"/>
            <a:ext cx="3320140" cy="4222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978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6"/>
          <p:cNvSpPr>
            <a:spLocks noChangeArrowheads="1"/>
          </p:cNvSpPr>
          <p:nvPr/>
        </p:nvSpPr>
        <p:spPr bwMode="auto">
          <a:xfrm>
            <a:off x="6615404" y="2684683"/>
            <a:ext cx="5411755" cy="3057993"/>
          </a:xfrm>
          <a:prstGeom prst="roundRect">
            <a:avLst>
              <a:gd name="adj" fmla="val 16667"/>
            </a:avLst>
          </a:prstGeom>
          <a:solidFill>
            <a:srgbClr val="D5EAFF"/>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rtlCol="1"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lang="en-US" altLang="en-US"/>
          </a:p>
        </p:txBody>
      </p:sp>
      <p:sp>
        <p:nvSpPr>
          <p:cNvPr id="23555" name="AutoShape 7"/>
          <p:cNvSpPr>
            <a:spLocks noChangeArrowheads="1"/>
          </p:cNvSpPr>
          <p:nvPr/>
        </p:nvSpPr>
        <p:spPr bwMode="auto">
          <a:xfrm>
            <a:off x="604348" y="1036258"/>
            <a:ext cx="6011056" cy="3136691"/>
          </a:xfrm>
          <a:prstGeom prst="roundRect">
            <a:avLst>
              <a:gd name="adj" fmla="val 16667"/>
            </a:avLst>
          </a:prstGeom>
          <a:solidFill>
            <a:srgbClr val="D5EA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rtlCol="1"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lang="en-US" altLang="en-US"/>
          </a:p>
        </p:txBody>
      </p:sp>
      <p:sp>
        <p:nvSpPr>
          <p:cNvPr id="23556" name="Text Box 8"/>
          <p:cNvSpPr txBox="1">
            <a:spLocks noChangeArrowheads="1"/>
          </p:cNvSpPr>
          <p:nvPr/>
        </p:nvSpPr>
        <p:spPr bwMode="auto">
          <a:xfrm>
            <a:off x="938604" y="1281495"/>
            <a:ext cx="3421978" cy="2308324"/>
          </a:xfrm>
          <a:prstGeom prst="rect">
            <a:avLst/>
          </a:prstGeom>
          <a:solidFill>
            <a:srgbClr val="D5EAFF"/>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nchor="ctr">
            <a:spAutoFit/>
          </a:bodyPr>
          <a:lstStyle>
            <a:defPPr>
              <a:defRPr lang="en-US"/>
            </a:defPPr>
            <a:lvl1pPr marL="88900" indent="-88900">
              <a:buFontTx/>
              <a:buChar char="•"/>
              <a:defRPr sz="2400">
                <a:solidFill>
                  <a:srgbClr val="000000"/>
                </a:solidFill>
                <a:latin typeface="Tahoma" panose="020B0604030504040204" pitchFamily="34" charset="0"/>
                <a:cs typeface="Times New Roman" panose="02020603050405020304" pitchFamily="18" charset="0"/>
              </a:defRPr>
            </a:lvl1pPr>
            <a:lvl2pPr marL="877888" indent="-342900">
              <a:defRPr sz="2400">
                <a:latin typeface="Tahoma" panose="020B0604030504040204" pitchFamily="34" charset="0"/>
              </a:defRPr>
            </a:lvl2pPr>
            <a:lvl3pPr marL="1400175" indent="-342900">
              <a:defRPr sz="2400">
                <a:latin typeface="Tahoma" panose="020B0604030504040204" pitchFamily="34" charset="0"/>
              </a:defRPr>
            </a:lvl3pPr>
            <a:lvl4pPr marL="1922463" indent="-342900">
              <a:defRPr sz="2400">
                <a:latin typeface="Tahoma" panose="020B0604030504040204" pitchFamily="34" charset="0"/>
              </a:defRPr>
            </a:lvl4pPr>
            <a:lvl5pPr marL="2444750" indent="-342900">
              <a:defRPr sz="2400">
                <a:latin typeface="Tahoma" panose="020B0604030504040204" pitchFamily="34" charset="0"/>
              </a:defRPr>
            </a:lvl5pPr>
            <a:lvl6pPr marL="2901950" indent="-342900" eaLnBrk="0" fontAlgn="base" hangingPunct="0">
              <a:spcBef>
                <a:spcPct val="0"/>
              </a:spcBef>
              <a:spcAft>
                <a:spcPct val="0"/>
              </a:spcAft>
              <a:defRPr sz="2400">
                <a:latin typeface="Tahoma" panose="020B0604030504040204" pitchFamily="34" charset="0"/>
              </a:defRPr>
            </a:lvl6pPr>
            <a:lvl7pPr marL="3359150" indent="-342900" eaLnBrk="0" fontAlgn="base" hangingPunct="0">
              <a:spcBef>
                <a:spcPct val="0"/>
              </a:spcBef>
              <a:spcAft>
                <a:spcPct val="0"/>
              </a:spcAft>
              <a:defRPr sz="2400">
                <a:latin typeface="Tahoma" panose="020B0604030504040204" pitchFamily="34" charset="0"/>
              </a:defRPr>
            </a:lvl7pPr>
            <a:lvl8pPr marL="3816350" indent="-342900" eaLnBrk="0" fontAlgn="base" hangingPunct="0">
              <a:spcBef>
                <a:spcPct val="0"/>
              </a:spcBef>
              <a:spcAft>
                <a:spcPct val="0"/>
              </a:spcAft>
              <a:defRPr sz="2400">
                <a:latin typeface="Tahoma" panose="020B0604030504040204" pitchFamily="34" charset="0"/>
              </a:defRPr>
            </a:lvl8pPr>
            <a:lvl9pPr marL="4273550" indent="-342900" eaLnBrk="0" fontAlgn="base" hangingPunct="0">
              <a:spcBef>
                <a:spcPct val="0"/>
              </a:spcBef>
              <a:spcAft>
                <a:spcPct val="0"/>
              </a:spcAft>
              <a:defRPr sz="2400">
                <a:latin typeface="Tahoma" panose="020B0604030504040204" pitchFamily="34" charset="0"/>
              </a:defRPr>
            </a:lvl9pPr>
          </a:lstStyle>
          <a:p>
            <a:pPr algn="r" rtl="1"/>
            <a:r>
              <a:rPr lang="ar-SY" dirty="0"/>
              <a:t> الصندوق الائتماني للدستور الغذائي، وهو صندوق مشترك بين منظمة الأغذية والزراعة ومنظمة الصحة العالمية لدعم حضور المندوبين لاجتماعات الدستور الغذائي.</a:t>
            </a:r>
          </a:p>
        </p:txBody>
      </p:sp>
      <p:sp>
        <p:nvSpPr>
          <p:cNvPr id="23557" name="Text Box 11"/>
          <p:cNvSpPr txBox="1">
            <a:spLocks noChangeArrowheads="1"/>
          </p:cNvSpPr>
          <p:nvPr/>
        </p:nvSpPr>
        <p:spPr bwMode="auto">
          <a:xfrm>
            <a:off x="7391138" y="3901304"/>
            <a:ext cx="2520950" cy="290512"/>
          </a:xfrm>
          <a:prstGeom prst="rect">
            <a:avLst/>
          </a:prstGeom>
          <a:solidFill>
            <a:srgbClr val="D5EAFF"/>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en-US"/>
            </a:defPPr>
            <a:lvl1pPr marL="88900" indent="-88900">
              <a:buFontTx/>
              <a:buChar char="•"/>
              <a:defRPr sz="2400">
                <a:solidFill>
                  <a:srgbClr val="000000"/>
                </a:solidFill>
                <a:latin typeface="Tahoma" panose="020B0604030504040204" pitchFamily="34" charset="0"/>
                <a:cs typeface="Times New Roman" panose="02020603050405020304" pitchFamily="18" charset="0"/>
              </a:defRPr>
            </a:lvl1pPr>
            <a:lvl2pPr marL="877888" indent="-342900">
              <a:defRPr sz="2400">
                <a:latin typeface="Tahoma" panose="020B0604030504040204" pitchFamily="34" charset="0"/>
              </a:defRPr>
            </a:lvl2pPr>
            <a:lvl3pPr marL="1400175" indent="-342900">
              <a:defRPr sz="2400">
                <a:latin typeface="Tahoma" panose="020B0604030504040204" pitchFamily="34" charset="0"/>
              </a:defRPr>
            </a:lvl3pPr>
            <a:lvl4pPr marL="1922463" indent="-342900">
              <a:defRPr sz="2400">
                <a:latin typeface="Tahoma" panose="020B0604030504040204" pitchFamily="34" charset="0"/>
              </a:defRPr>
            </a:lvl4pPr>
            <a:lvl5pPr marL="2444750" indent="-342900">
              <a:defRPr sz="2400">
                <a:latin typeface="Tahoma" panose="020B0604030504040204" pitchFamily="34" charset="0"/>
              </a:defRPr>
            </a:lvl5pPr>
            <a:lvl6pPr marL="2901950" indent="-342900" eaLnBrk="0" fontAlgn="base" hangingPunct="0">
              <a:spcBef>
                <a:spcPct val="0"/>
              </a:spcBef>
              <a:spcAft>
                <a:spcPct val="0"/>
              </a:spcAft>
              <a:defRPr sz="2400">
                <a:latin typeface="Tahoma" panose="020B0604030504040204" pitchFamily="34" charset="0"/>
              </a:defRPr>
            </a:lvl6pPr>
            <a:lvl7pPr marL="3359150" indent="-342900" eaLnBrk="0" fontAlgn="base" hangingPunct="0">
              <a:spcBef>
                <a:spcPct val="0"/>
              </a:spcBef>
              <a:spcAft>
                <a:spcPct val="0"/>
              </a:spcAft>
              <a:defRPr sz="2400">
                <a:latin typeface="Tahoma" panose="020B0604030504040204" pitchFamily="34" charset="0"/>
              </a:defRPr>
            </a:lvl7pPr>
            <a:lvl8pPr marL="3816350" indent="-342900" eaLnBrk="0" fontAlgn="base" hangingPunct="0">
              <a:spcBef>
                <a:spcPct val="0"/>
              </a:spcBef>
              <a:spcAft>
                <a:spcPct val="0"/>
              </a:spcAft>
              <a:defRPr sz="2400">
                <a:latin typeface="Tahoma" panose="020B0604030504040204" pitchFamily="34" charset="0"/>
              </a:defRPr>
            </a:lvl8pPr>
            <a:lvl9pPr marL="4273550" indent="-342900" eaLnBrk="0" fontAlgn="base" hangingPunct="0">
              <a:spcBef>
                <a:spcPct val="0"/>
              </a:spcBef>
              <a:spcAft>
                <a:spcPct val="0"/>
              </a:spcAft>
              <a:defRPr sz="2400">
                <a:latin typeface="Tahoma" panose="020B0604030504040204" pitchFamily="34" charset="0"/>
              </a:defRPr>
            </a:lvl9pPr>
          </a:lstStyle>
          <a:p>
            <a:pPr algn="r" rtl="1"/>
            <a:r>
              <a:rPr lang="ar-SY" dirty="0"/>
              <a:t>أدوات ودليل التدريب</a:t>
            </a:r>
          </a:p>
        </p:txBody>
      </p:sp>
      <p:sp>
        <p:nvSpPr>
          <p:cNvPr id="23558" name="Text Box 12"/>
          <p:cNvSpPr txBox="1">
            <a:spLocks noChangeArrowheads="1"/>
          </p:cNvSpPr>
          <p:nvPr/>
        </p:nvSpPr>
        <p:spPr bwMode="auto">
          <a:xfrm>
            <a:off x="1688057" y="3910296"/>
            <a:ext cx="38885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1">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defRPr altLang="en-US" sz="1100"/>
            </a:pPr>
            <a:r>
              <a:rPr lang="ar-SY" sz="1200" dirty="0">
                <a:hlinkClick r:id="rId3"/>
                <a:rtl/>
              </a:rPr>
              <a:t>http://www.who.int/foodsafety/codex/trustfund/en/</a:t>
            </a:r>
            <a:r>
              <a:rPr lang="ar-SY" sz="1200" dirty="0">
                <a:rtl/>
              </a:rPr>
              <a:t> </a:t>
            </a:r>
          </a:p>
        </p:txBody>
      </p:sp>
      <p:sp>
        <p:nvSpPr>
          <p:cNvPr id="23559" name="Text Box 13"/>
          <p:cNvSpPr txBox="1">
            <a:spLocks noChangeArrowheads="1"/>
          </p:cNvSpPr>
          <p:nvPr/>
        </p:nvSpPr>
        <p:spPr bwMode="auto">
          <a:xfrm>
            <a:off x="7532038" y="5482326"/>
            <a:ext cx="4075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100">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r>
              <a:rPr lang="ar-SY" sz="1200" dirty="0">
                <a:hlinkClick r:id="rId4"/>
              </a:rPr>
              <a:t>http://www.fao.org/ag/agn/food/capacity_codex_en.stm</a:t>
            </a:r>
            <a:r>
              <a:rPr lang="ar-SY" sz="1200" dirty="0"/>
              <a:t> </a:t>
            </a:r>
          </a:p>
        </p:txBody>
      </p:sp>
      <p:pic>
        <p:nvPicPr>
          <p:cNvPr id="2356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838" y="1523208"/>
            <a:ext cx="1617674" cy="1993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3561"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0897" y="3097793"/>
            <a:ext cx="1577453" cy="2136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1"/>
          <a:lstStyle/>
          <a:p>
            <a:r>
              <a:rPr lang="ar-SY" b="1" dirty="0">
                <a:effectLst>
                  <a:outerShdw blurRad="38100" dist="38100" dir="2700000" algn="tl">
                    <a:srgbClr val="000000">
                      <a:alpha val="43137"/>
                    </a:srgbClr>
                  </a:outerShdw>
                </a:effectLst>
                <a:rtl/>
              </a:rPr>
              <a:t>المساعدة التقنية المحددة</a:t>
            </a:r>
          </a:p>
        </p:txBody>
      </p:sp>
    </p:spTree>
    <p:extLst>
      <p:ext uri="{BB962C8B-B14F-4D97-AF65-F5344CB8AC3E}">
        <p14:creationId xmlns:p14="http://schemas.microsoft.com/office/powerpoint/2010/main" val="280999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414670" y="917352"/>
            <a:ext cx="11277658" cy="5016758"/>
          </a:xfrm>
          <a:prstGeom prst="rect">
            <a:avLst/>
          </a:prstGeom>
          <a:gradFill>
            <a:gsLst>
              <a:gs pos="17000">
                <a:schemeClr val="accent1">
                  <a:lumMod val="60000"/>
                  <a:lumOff val="40000"/>
                </a:schemeClr>
              </a:gs>
              <a:gs pos="6000">
                <a:schemeClr val="accent1">
                  <a:lumMod val="97000"/>
                  <a:lumOff val="3000"/>
                </a:schemeClr>
              </a:gs>
            </a:gsLst>
            <a:lin ang="16200000" scaled="1"/>
          </a:gra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285750" indent="-285750">
              <a:buFont typeface="Wingdings" pitchFamily="2" charset="2"/>
              <a:buChar char="ü"/>
              <a:defRPr>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just" rtl="1"/>
            <a:r>
              <a:rPr lang="ar-SY" sz="2000" dirty="0"/>
              <a:t>من المهم أن تشارك البلدان بنشاط في عمل الدستور الغذائي بسبب الفوائد الصحية والاقتصادية العامة الناتجة عن هذه المشاركة.</a:t>
            </a:r>
          </a:p>
          <a:p>
            <a:pPr algn="just" rtl="1"/>
            <a:endParaRPr lang="ar-SY" altLang="en-US" sz="2000" dirty="0"/>
          </a:p>
          <a:p>
            <a:pPr algn="just" rtl="1"/>
            <a:r>
              <a:rPr lang="ar-SY" sz="2000" dirty="0"/>
              <a:t>ليس من الضروري أن يشارك البلد في جميع الهيئات الفرعية التابعة للهيئة.</a:t>
            </a:r>
          </a:p>
          <a:p>
            <a:pPr algn="just" rtl="1"/>
            <a:endParaRPr lang="ar-SY" altLang="en-US" sz="2000" dirty="0"/>
          </a:p>
          <a:p>
            <a:pPr algn="just" rtl="1"/>
            <a:r>
              <a:rPr lang="ar-SY" sz="2000" dirty="0"/>
              <a:t>تعتمد الموارد التي يحتاج البلد إلى إنفاقها على أنشطته المتعلقة بالدستور الغذائي على مستوى مشاركته.</a:t>
            </a:r>
          </a:p>
          <a:p>
            <a:pPr algn="just" rtl="1"/>
            <a:endParaRPr lang="ar-SY" altLang="en-US" sz="2000" dirty="0"/>
          </a:p>
          <a:p>
            <a:pPr algn="just" rtl="1"/>
            <a:r>
              <a:rPr lang="ar-SY" sz="2000" dirty="0"/>
              <a:t>يجب أن يكون لدى نقطة اتصال الدستور الغذائي موارد كافية (بما في ذلك الدعم الإداري واللوجستي) من أجل تنفيذ المهام المطلوبة بفعالية. </a:t>
            </a:r>
          </a:p>
          <a:p>
            <a:pPr algn="just" rtl="1"/>
            <a:endParaRPr lang="ar-SY" altLang="en-US" sz="2000" dirty="0"/>
          </a:p>
          <a:p>
            <a:pPr algn="just" rtl="1"/>
            <a:r>
              <a:rPr lang="ar-SY" sz="2000" dirty="0"/>
              <a:t>يجب تحديد موقع نقطة اتصال الدستور الغذائي وفقاً لمعايير الحياد والقدرة على أداء </a:t>
            </a:r>
            <a:r>
              <a:rPr lang="ar-LB" sz="2000" dirty="0"/>
              <a:t>المهام </a:t>
            </a:r>
            <a:r>
              <a:rPr lang="ar-SY" sz="2000" dirty="0"/>
              <a:t>وإمكانية الوصول</a:t>
            </a:r>
            <a:r>
              <a:rPr lang="ar-LB" sz="2000" dirty="0"/>
              <a:t> الى جميع المعنيين</a:t>
            </a:r>
            <a:r>
              <a:rPr lang="ar-SY" sz="2000" dirty="0"/>
              <a:t>.</a:t>
            </a:r>
          </a:p>
          <a:p>
            <a:pPr algn="just" rtl="1"/>
            <a:endParaRPr lang="ar-SY" altLang="en-US" sz="2000" dirty="0"/>
          </a:p>
          <a:p>
            <a:pPr algn="just" rtl="1"/>
            <a:r>
              <a:rPr lang="ar-SY" sz="2000" dirty="0"/>
              <a:t>وينبغي اتخاذ قرار إنشاء برنامج وطني للدستور الغذائي بشكل جماعي، بموافقة جميع أصحاب المصلحة الذين سيشاركون في تنفيذ البرنامج.</a:t>
            </a:r>
          </a:p>
          <a:p>
            <a:pPr algn="just" rtl="1"/>
            <a:endParaRPr lang="ar-SY" altLang="en-US" sz="2000" dirty="0"/>
          </a:p>
          <a:p>
            <a:pPr algn="just" rtl="1"/>
            <a:r>
              <a:rPr lang="ar-SY" sz="2000" dirty="0"/>
              <a:t>توفر منظمة الأغذية والزراعة ومنظمة الصحة العالمية وشركاؤهما مختلف أنشطة بناء القدرات لدعم البلدان التي ترغب في المشاركة في</a:t>
            </a:r>
            <a:r>
              <a:rPr lang="ar-LB" sz="2000" dirty="0"/>
              <a:t> أنشطة</a:t>
            </a:r>
            <a:r>
              <a:rPr lang="ar-SY" sz="2000" dirty="0"/>
              <a:t> الدستور الغذائي.</a:t>
            </a:r>
          </a:p>
        </p:txBody>
      </p:sp>
      <p:sp>
        <p:nvSpPr>
          <p:cNvPr id="2" name="Title 1"/>
          <p:cNvSpPr>
            <a:spLocks noGrp="1"/>
          </p:cNvSpPr>
          <p:nvPr>
            <p:ph type="title"/>
          </p:nvPr>
        </p:nvSpPr>
        <p:spPr/>
        <p:txBody>
          <a:bodyPr rtlCol="1"/>
          <a:lstStyle/>
          <a:p>
            <a:r>
              <a:rPr lang="ar-SY" b="1" dirty="0">
                <a:rtl/>
              </a:rPr>
              <a:t>ملخ</a:t>
            </a:r>
            <a:r>
              <a:rPr lang="ar-LB" b="1" dirty="0">
                <a:rtl/>
              </a:rPr>
              <a:t>ّ</a:t>
            </a:r>
            <a:r>
              <a:rPr lang="ar-SY" b="1" dirty="0">
                <a:rtl/>
              </a:rPr>
              <a:t>ص</a:t>
            </a:r>
          </a:p>
        </p:txBody>
      </p:sp>
    </p:spTree>
    <p:extLst>
      <p:ext uri="{BB962C8B-B14F-4D97-AF65-F5344CB8AC3E}">
        <p14:creationId xmlns:p14="http://schemas.microsoft.com/office/powerpoint/2010/main" val="2986747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lstStyle/>
          <a:p>
            <a:endParaRPr lang="en-CA"/>
          </a:p>
        </p:txBody>
      </p:sp>
      <p:sp>
        <p:nvSpPr>
          <p:cNvPr id="4" name="Slide Number Placeholder 3"/>
          <p:cNvSpPr>
            <a:spLocks noGrp="1"/>
          </p:cNvSpPr>
          <p:nvPr>
            <p:ph type="sldNum" sz="quarter" idx="12"/>
          </p:nvPr>
        </p:nvSpPr>
        <p:spPr/>
        <p:txBody>
          <a:bodyPr rtlCol="1"/>
          <a:lstStyle/>
          <a:p>
            <a:fld id="{D4C08B31-4C1A-4713-8204-8D0762A9FE59}" type="slidenum">
              <a:rPr lang="ar-SY" smtClean="0"/>
              <a:t>13</a:t>
            </a:fld>
            <a:endParaRPr lang="ar-SY" dirty="0"/>
          </a:p>
        </p:txBody>
      </p:sp>
      <p:pic>
        <p:nvPicPr>
          <p:cNvPr id="5" name="Picture 6" descr="http://omogemura.com/wp-content/uploads/2016/03/thank-you-1400x800-c-defaul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07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5899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9" y="1130011"/>
            <a:ext cx="2895600" cy="198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279" y="2987386"/>
            <a:ext cx="2667000" cy="2049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12"/>
          <p:cNvSpPr txBox="1">
            <a:spLocks noChangeArrowheads="1"/>
          </p:cNvSpPr>
          <p:nvPr/>
        </p:nvSpPr>
        <p:spPr bwMode="auto">
          <a:xfrm>
            <a:off x="4926564" y="1609145"/>
            <a:ext cx="7044612" cy="347787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36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sz="4400" dirty="0"/>
              <a:t>عندما يقرر بلد ما أن يصبح عضواً في هيئة الدستور الغذائي، فإن هذا القرار سيؤدي إلى </a:t>
            </a:r>
            <a:r>
              <a:rPr lang="ar-LB" sz="4400" dirty="0"/>
              <a:t>ال</a:t>
            </a:r>
            <a:r>
              <a:rPr lang="ks-Arab" sz="4400" dirty="0"/>
              <a:t>ٳ</a:t>
            </a:r>
            <a:r>
              <a:rPr lang="ar-SY" sz="4400" dirty="0"/>
              <a:t>لتزام ب</a:t>
            </a:r>
            <a:r>
              <a:rPr lang="ar-LB" sz="4400" dirty="0"/>
              <a:t>توفير </a:t>
            </a:r>
            <a:r>
              <a:rPr lang="ar-SY" sz="4400" dirty="0"/>
              <a:t>الموارد بالإضافة إلى المشاركة في المناقشات الدولية حول سلامة الأغذية وجودتها. </a:t>
            </a:r>
          </a:p>
        </p:txBody>
      </p:sp>
      <p:sp>
        <p:nvSpPr>
          <p:cNvPr id="2" name="Title 1"/>
          <p:cNvSpPr>
            <a:spLocks noGrp="1"/>
          </p:cNvSpPr>
          <p:nvPr>
            <p:ph type="title"/>
          </p:nvPr>
        </p:nvSpPr>
        <p:spPr/>
        <p:txBody>
          <a:bodyPr rtlCol="1"/>
          <a:lstStyle/>
          <a:p>
            <a:r>
              <a:rPr lang="ar-SY" b="1" dirty="0">
                <a:effectLst>
                  <a:outerShdw blurRad="38100" dist="38100" dir="2700000" algn="tl">
                    <a:srgbClr val="000000">
                      <a:alpha val="43137"/>
                    </a:srgbClr>
                  </a:outerShdw>
                </a:effectLst>
                <a:rtl/>
              </a:rPr>
              <a:t>أن تصبح عضواً في الدستور الغذائي</a:t>
            </a:r>
          </a:p>
        </p:txBody>
      </p:sp>
    </p:spTree>
    <p:extLst>
      <p:ext uri="{BB962C8B-B14F-4D97-AF65-F5344CB8AC3E}">
        <p14:creationId xmlns:p14="http://schemas.microsoft.com/office/powerpoint/2010/main" val="1029586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242460" y="924424"/>
            <a:ext cx="11542100" cy="400110"/>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من المناسب لبلد أن يشارك في</a:t>
            </a:r>
            <a:r>
              <a:rPr lang="ar-LB" dirty="0"/>
              <a:t> أعمال</a:t>
            </a:r>
            <a:r>
              <a:rPr lang="ar-SY" dirty="0"/>
              <a:t> الدستور الغذائي؟</a:t>
            </a:r>
            <a:endParaRPr lang="ar-SY" altLang="en-US" dirty="0"/>
          </a:p>
        </p:txBody>
      </p:sp>
      <p:sp>
        <p:nvSpPr>
          <p:cNvPr id="5123" name="Text Box 8"/>
          <p:cNvSpPr txBox="1">
            <a:spLocks noChangeArrowheads="1"/>
          </p:cNvSpPr>
          <p:nvPr/>
        </p:nvSpPr>
        <p:spPr bwMode="auto">
          <a:xfrm>
            <a:off x="242461" y="1542660"/>
            <a:ext cx="11542099" cy="40957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البلد عضو</a:t>
            </a:r>
            <a:r>
              <a:rPr lang="ar-LB" dirty="0"/>
              <a:t>اً</a:t>
            </a:r>
            <a:r>
              <a:rPr lang="ar-SY" dirty="0"/>
              <a:t> في منظمة الأغذية والزراعة و/أو منظمة الصحة العالمية؟</a:t>
            </a:r>
          </a:p>
        </p:txBody>
      </p:sp>
      <p:sp>
        <p:nvSpPr>
          <p:cNvPr id="5124" name="Text Box 9"/>
          <p:cNvSpPr txBox="1">
            <a:spLocks noChangeArrowheads="1"/>
          </p:cNvSpPr>
          <p:nvPr/>
        </p:nvSpPr>
        <p:spPr bwMode="auto">
          <a:xfrm>
            <a:off x="242462" y="2244723"/>
            <a:ext cx="11542099" cy="400110"/>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سيؤدي اعتماد أو استخدام م</a:t>
            </a:r>
            <a:r>
              <a:rPr lang="ar-LB" dirty="0"/>
              <a:t>واصفات</a:t>
            </a:r>
            <a:r>
              <a:rPr lang="ar-SY" dirty="0"/>
              <a:t> الدستور الغذائي في التشريعات الوطنية إلى تسهيل حماية المستهلكين؟</a:t>
            </a:r>
          </a:p>
        </p:txBody>
      </p:sp>
      <p:sp>
        <p:nvSpPr>
          <p:cNvPr id="5125" name="Text Box 10"/>
          <p:cNvSpPr txBox="1">
            <a:spLocks noChangeArrowheads="1"/>
          </p:cNvSpPr>
          <p:nvPr/>
        </p:nvSpPr>
        <p:spPr bwMode="auto">
          <a:xfrm>
            <a:off x="250083" y="2993998"/>
            <a:ext cx="11542099" cy="400110"/>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من المهم إدخال نظام وطني لمراقبة الأغذية، أو تحسين النظام الحالي، أو تحسين القدر</a:t>
            </a:r>
            <a:r>
              <a:rPr lang="ar-LB" dirty="0"/>
              <a:t>ات</a:t>
            </a:r>
            <a:r>
              <a:rPr lang="ar-SY" dirty="0"/>
              <a:t> الوطنية على التعامل مع حوادث سلامة الأغذية؟</a:t>
            </a:r>
          </a:p>
        </p:txBody>
      </p:sp>
      <p:sp>
        <p:nvSpPr>
          <p:cNvPr id="5126" name="Text Box 11"/>
          <p:cNvSpPr txBox="1">
            <a:spLocks noChangeArrowheads="1"/>
          </p:cNvSpPr>
          <p:nvPr/>
        </p:nvSpPr>
        <p:spPr bwMode="auto">
          <a:xfrm>
            <a:off x="242463" y="3771363"/>
            <a:ext cx="11542099" cy="707886"/>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a:t>
            </a:r>
            <a:r>
              <a:rPr lang="ar-LB" dirty="0"/>
              <a:t>ي</a:t>
            </a:r>
            <a:r>
              <a:rPr lang="ar-SY" dirty="0"/>
              <a:t>قوم </a:t>
            </a:r>
            <a:r>
              <a:rPr lang="ar-LB" dirty="0"/>
              <a:t>البلد </a:t>
            </a:r>
            <a:r>
              <a:rPr lang="ar-SY" dirty="0"/>
              <a:t>بتصدير المحاصيل الزراعية أو المنتجات الحيوانية أو أنواع الأسماك في حالتها الخام أو المصنعة، وهل تساهم أي من هذه السلع بشكل كبير في الاقتصاد</a:t>
            </a:r>
            <a:r>
              <a:rPr lang="ar-LB" dirty="0"/>
              <a:t> الوطني</a:t>
            </a:r>
            <a:r>
              <a:rPr lang="ar-SY" dirty="0"/>
              <a:t>؟</a:t>
            </a:r>
          </a:p>
        </p:txBody>
      </p:sp>
      <p:sp>
        <p:nvSpPr>
          <p:cNvPr id="5127" name="Text Box 12"/>
          <p:cNvSpPr txBox="1">
            <a:spLocks noChangeArrowheads="1"/>
          </p:cNvSpPr>
          <p:nvPr/>
        </p:nvSpPr>
        <p:spPr bwMode="auto">
          <a:xfrm>
            <a:off x="242463" y="4798538"/>
            <a:ext cx="11542099" cy="400110"/>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توجد واردات غذائية محددة يعتمد عليها البلد لضمان إمدادات غذائية كافية ومغذية؟</a:t>
            </a:r>
          </a:p>
        </p:txBody>
      </p:sp>
      <p:sp>
        <p:nvSpPr>
          <p:cNvPr id="5128" name="Text Box 13"/>
          <p:cNvSpPr txBox="1">
            <a:spLocks noChangeArrowheads="1"/>
          </p:cNvSpPr>
          <p:nvPr/>
        </p:nvSpPr>
        <p:spPr bwMode="auto">
          <a:xfrm>
            <a:off x="242463" y="5479606"/>
            <a:ext cx="11542099" cy="40957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20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هل البلد عضو</a:t>
            </a:r>
            <a:r>
              <a:rPr lang="ar-LB" dirty="0"/>
              <a:t>اً</a:t>
            </a:r>
            <a:r>
              <a:rPr lang="ar-SY" dirty="0"/>
              <a:t> في منظمة التجارة العالمية؟</a:t>
            </a:r>
          </a:p>
        </p:txBody>
      </p:sp>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pPr rtl="1"/>
            <a:r>
              <a:rPr lang="ar-SY" b="1" dirty="0">
                <a:effectLst>
                  <a:outerShdw blurRad="38100" dist="38100" dir="2700000" algn="tl">
                    <a:srgbClr val="000000">
                      <a:alpha val="43137"/>
                    </a:srgbClr>
                  </a:outerShdw>
                </a:effectLst>
              </a:rPr>
              <a:t>أن تصبح عضواً في الدستور الغذائي (2)</a:t>
            </a:r>
          </a:p>
        </p:txBody>
      </p:sp>
    </p:spTree>
    <p:extLst>
      <p:ext uri="{BB962C8B-B14F-4D97-AF65-F5344CB8AC3E}">
        <p14:creationId xmlns:p14="http://schemas.microsoft.com/office/powerpoint/2010/main" val="2493729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301" y="1455348"/>
            <a:ext cx="2901463" cy="3690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11"/>
          <p:cNvSpPr txBox="1">
            <a:spLocks noChangeArrowheads="1"/>
          </p:cNvSpPr>
          <p:nvPr/>
        </p:nvSpPr>
        <p:spPr bwMode="auto">
          <a:xfrm>
            <a:off x="461790" y="1561580"/>
            <a:ext cx="7300210" cy="347787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36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sz="4400" dirty="0"/>
              <a:t>بمجرد اتخاذ قرار الانضمام إلى عضوية هيئة الدستور الغذائي، يجب على البلد أن يخطر </a:t>
            </a:r>
            <a:r>
              <a:rPr lang="ar-LB" sz="4400" dirty="0"/>
              <a:t>رسمياً </a:t>
            </a:r>
            <a:r>
              <a:rPr lang="ar-SY" sz="4400" dirty="0"/>
              <a:t>المدير</a:t>
            </a:r>
            <a:r>
              <a:rPr lang="ar-LB" sz="4400" dirty="0"/>
              <a:t>ين</a:t>
            </a:r>
            <a:r>
              <a:rPr lang="ar-SY" sz="4400" dirty="0"/>
              <a:t> العام</a:t>
            </a:r>
            <a:r>
              <a:rPr lang="ar-LB" sz="4400" dirty="0"/>
              <a:t>ين</a:t>
            </a:r>
            <a:r>
              <a:rPr lang="ar-SY" sz="4400" dirty="0"/>
              <a:t> لمنظمة الأغذية والزراعة أو منظمة الصحة العالمية بهذه الرغبة.</a:t>
            </a:r>
          </a:p>
        </p:txBody>
      </p:sp>
      <p:sp>
        <p:nvSpPr>
          <p:cNvPr id="2" name="Title 1"/>
          <p:cNvSpPr>
            <a:spLocks noGrp="1"/>
          </p:cNvSpPr>
          <p:nvPr>
            <p:ph type="title"/>
          </p:nvPr>
        </p:nvSpPr>
        <p:spPr/>
        <p:txBody>
          <a:bodyPr rtlCol="1"/>
          <a:lstStyle/>
          <a:p>
            <a:r>
              <a:rPr lang="ar-SY" b="1">
                <a:effectLst>
                  <a:outerShdw blurRad="38100" dist="38100" dir="2700000" algn="tl">
                    <a:srgbClr val="000000">
                      <a:alpha val="43137"/>
                    </a:srgbClr>
                  </a:outerShdw>
                </a:effectLst>
                <a:rtl/>
              </a:rPr>
              <a:t>أن تصبح عضواً في الدستور الغذائي (3) </a:t>
            </a:r>
            <a:endParaRPr lang="ar-SY" b="1" dirty="0">
              <a:effectLst>
                <a:outerShdw blurRad="38100" dist="38100" dir="2700000" algn="tl">
                  <a:srgbClr val="000000">
                    <a:alpha val="43137"/>
                  </a:srgbClr>
                </a:outerShdw>
              </a:effectLst>
              <a:rtl/>
            </a:endParaRPr>
          </a:p>
        </p:txBody>
      </p:sp>
    </p:spTree>
    <p:extLst>
      <p:ext uri="{BB962C8B-B14F-4D97-AF65-F5344CB8AC3E}">
        <p14:creationId xmlns:p14="http://schemas.microsoft.com/office/powerpoint/2010/main" val="394064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5367527" y="1331082"/>
            <a:ext cx="6394578" cy="3970318"/>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defRPr sz="32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sz="3600" dirty="0"/>
              <a:t>تعتمد الموارد التي يحتاج البلد إلى إنفاقها على أنشطته المتعلقة بالدستور الغذائي على مدى </a:t>
            </a:r>
            <a:r>
              <a:rPr lang="ar-LB" sz="3600" dirty="0"/>
              <a:t>مستوى </a:t>
            </a:r>
            <a:r>
              <a:rPr lang="ar-SY" sz="3600" dirty="0"/>
              <a:t>مشاركته</a:t>
            </a:r>
            <a:r>
              <a:rPr lang="ar-LB" sz="3600" dirty="0"/>
              <a:t> </a:t>
            </a:r>
            <a:r>
              <a:rPr lang="ar-SY" sz="3600" dirty="0"/>
              <a:t>.</a:t>
            </a:r>
          </a:p>
          <a:p>
            <a:pPr algn="r" rtl="1"/>
            <a:endParaRPr lang="ar-SY" altLang="en-US" sz="3600" dirty="0"/>
          </a:p>
          <a:p>
            <a:pPr algn="r" rtl="1"/>
            <a:r>
              <a:rPr lang="ar-SY" sz="3600" dirty="0"/>
              <a:t>ليس من الضروري أن يشارك البلد </a:t>
            </a:r>
            <a:endParaRPr lang="ar-LB" sz="3600" dirty="0"/>
          </a:p>
          <a:p>
            <a:pPr algn="r" rtl="1"/>
            <a:r>
              <a:rPr lang="ar-SY" sz="3600" dirty="0"/>
              <a:t>في جميع الهيئات الفرعية التابعة لهيئة</a:t>
            </a:r>
            <a:r>
              <a:rPr lang="ar-LB" sz="3600" dirty="0"/>
              <a:t> الدستور الغذائي</a:t>
            </a:r>
            <a:r>
              <a:rPr lang="ar-SY" sz="3600" dirty="0"/>
              <a:t>.</a:t>
            </a:r>
          </a:p>
        </p:txBody>
      </p:sp>
      <p:sp>
        <p:nvSpPr>
          <p:cNvPr id="2" name="Title 1"/>
          <p:cNvSpPr>
            <a:spLocks noGrp="1"/>
          </p:cNvSpPr>
          <p:nvPr>
            <p:ph type="title"/>
          </p:nvPr>
        </p:nvSpPr>
        <p:spPr/>
        <p:txBody>
          <a:bodyPr rtlCol="1"/>
          <a:lstStyle/>
          <a:p>
            <a:r>
              <a:rPr lang="ar-SY" b="1" dirty="0">
                <a:effectLst>
                  <a:outerShdw blurRad="38100" dist="38100" dir="2700000" algn="tl">
                    <a:srgbClr val="000000">
                      <a:alpha val="43137"/>
                    </a:srgbClr>
                  </a:outerShdw>
                </a:effectLst>
                <a:rtl/>
              </a:rPr>
              <a:t>متطلبات الموارد</a:t>
            </a:r>
          </a:p>
        </p:txBody>
      </p:sp>
      <p:pic>
        <p:nvPicPr>
          <p:cNvPr id="25602" name="Picture 2" descr="CAC) Codex Alimentarius Commission) - seniorad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 y="1514718"/>
            <a:ext cx="4350719" cy="3267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6200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78" y="1377455"/>
            <a:ext cx="3389312" cy="404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1267" name="Text Box 9"/>
          <p:cNvSpPr txBox="1">
            <a:spLocks noChangeArrowheads="1"/>
          </p:cNvSpPr>
          <p:nvPr/>
        </p:nvSpPr>
        <p:spPr bwMode="auto">
          <a:xfrm>
            <a:off x="5580471" y="1377455"/>
            <a:ext cx="6176865" cy="3785652"/>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32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sz="4800" dirty="0"/>
              <a:t>من المهام الأساسية التي يجب أن يضطلع بها بلد ما عندما يصبح عضواً في هيئة الدستور الغذائي </a:t>
            </a:r>
            <a:r>
              <a:rPr lang="ar-LB" sz="4800" dirty="0"/>
              <a:t>هي </a:t>
            </a:r>
            <a:r>
              <a:rPr lang="ar-SY" sz="4800" dirty="0"/>
              <a:t>تعيين </a:t>
            </a:r>
            <a:r>
              <a:rPr lang="ar-LB" sz="4800" dirty="0"/>
              <a:t>نقطة</a:t>
            </a:r>
            <a:r>
              <a:rPr lang="ar-SY" sz="4800" dirty="0"/>
              <a:t> اتصال معنية بالدستور الغذائي. </a:t>
            </a:r>
          </a:p>
        </p:txBody>
      </p:sp>
      <p:sp>
        <p:nvSpPr>
          <p:cNvPr id="2" name="Title 1"/>
          <p:cNvSpPr>
            <a:spLocks noGrp="1"/>
          </p:cNvSpPr>
          <p:nvPr>
            <p:ph type="title"/>
          </p:nvPr>
        </p:nvSpPr>
        <p:spPr>
          <a:xfrm>
            <a:off x="0" y="0"/>
            <a:ext cx="12192000" cy="715561"/>
          </a:xfrm>
        </p:spPr>
        <p:txBody>
          <a:bodyPr rtlCol="1"/>
          <a:lstStyle/>
          <a:p>
            <a:r>
              <a:rPr lang="ar-SY" b="1" dirty="0">
                <a:effectLst>
                  <a:outerShdw blurRad="38100" dist="38100" dir="2700000" algn="tl">
                    <a:srgbClr val="000000">
                      <a:alpha val="43137"/>
                    </a:srgbClr>
                  </a:outerShdw>
                </a:effectLst>
                <a:rtl/>
              </a:rPr>
              <a:t>جهة الاتصال بالدستور الغذائي</a:t>
            </a:r>
          </a:p>
        </p:txBody>
      </p:sp>
    </p:spTree>
    <p:extLst>
      <p:ext uri="{BB962C8B-B14F-4D97-AF65-F5344CB8AC3E}">
        <p14:creationId xmlns:p14="http://schemas.microsoft.com/office/powerpoint/2010/main" val="425655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5912369" y="1172017"/>
            <a:ext cx="6139721" cy="3046988"/>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a:defRPr sz="32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من الناحية المثالية، يجب أن</a:t>
            </a:r>
            <a:r>
              <a:rPr lang="ar-LB" dirty="0"/>
              <a:t> تكون</a:t>
            </a:r>
            <a:r>
              <a:rPr lang="ar-SY" dirty="0"/>
              <a:t> </a:t>
            </a:r>
            <a:r>
              <a:rPr lang="ar-LB" dirty="0"/>
              <a:t>نقطة</a:t>
            </a:r>
            <a:r>
              <a:rPr lang="ar-SY" dirty="0"/>
              <a:t> الاتصال بالدستور الغذائي</a:t>
            </a:r>
            <a:r>
              <a:rPr lang="ar-LB" dirty="0"/>
              <a:t> تابعة ل</a:t>
            </a:r>
            <a:r>
              <a:rPr lang="ar-SY" dirty="0"/>
              <a:t>مكتب أو وحدة إدارية في الحكومة. </a:t>
            </a:r>
          </a:p>
          <a:p>
            <a:pPr algn="r" rtl="1"/>
            <a:r>
              <a:rPr lang="ar-SY" dirty="0"/>
              <a:t>يجب أن يكون الموظف المسؤول  موظفا</a:t>
            </a:r>
            <a:r>
              <a:rPr lang="ar-LB" dirty="0"/>
              <a:t>ً</a:t>
            </a:r>
            <a:r>
              <a:rPr lang="ar-SY" dirty="0"/>
              <a:t> مهنياً، ويفض</a:t>
            </a:r>
            <a:r>
              <a:rPr lang="ar-LB" dirty="0"/>
              <a:t>َّ</a:t>
            </a:r>
            <a:r>
              <a:rPr lang="ar-SY" dirty="0"/>
              <a:t>ل أن يكون لديه </a:t>
            </a:r>
            <a:r>
              <a:rPr lang="ar-LB" dirty="0"/>
              <a:t>معرفة وإلمام</a:t>
            </a:r>
            <a:r>
              <a:rPr lang="ar-SY" dirty="0"/>
              <a:t> في سلامة الأغذية</a:t>
            </a:r>
            <a:r>
              <a:rPr lang="ar-LB" dirty="0"/>
              <a:t> </a:t>
            </a:r>
            <a:r>
              <a:rPr lang="ar-SY" dirty="0"/>
              <a:t>/</a:t>
            </a:r>
            <a:r>
              <a:rPr lang="ar-LB" dirty="0"/>
              <a:t> </a:t>
            </a:r>
            <a:r>
              <a:rPr lang="ar-SY" dirty="0"/>
              <a:t>وضع معايير </a:t>
            </a:r>
            <a:r>
              <a:rPr lang="ar-LB" dirty="0"/>
              <a:t>الغذاء</a:t>
            </a:r>
            <a:r>
              <a:rPr lang="ar-SY" dirty="0"/>
              <a:t>.</a:t>
            </a:r>
          </a:p>
        </p:txBody>
      </p:sp>
      <p:sp>
        <p:nvSpPr>
          <p:cNvPr id="13315" name="AutoShape 6"/>
          <p:cNvSpPr>
            <a:spLocks noChangeArrowheads="1"/>
          </p:cNvSpPr>
          <p:nvPr/>
        </p:nvSpPr>
        <p:spPr bwMode="auto">
          <a:xfrm>
            <a:off x="1096926" y="1064358"/>
            <a:ext cx="3505200" cy="1464231"/>
          </a:xfrm>
          <a:prstGeom prst="wedgeRoundRectCallout">
            <a:avLst>
              <a:gd name="adj1" fmla="val -9375"/>
              <a:gd name="adj2" fmla="val 73931"/>
              <a:gd name="adj3"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SY" sz="2000" dirty="0">
                <a:ln w="0"/>
                <a:effectLst>
                  <a:outerShdw blurRad="38100" dist="19050" dir="2700000" algn="tl" rotWithShape="0">
                    <a:schemeClr val="dk1">
                      <a:alpha val="40000"/>
                    </a:schemeClr>
                  </a:outerShdw>
                </a:effectLst>
                <a:latin typeface="Tahoma" panose="020B0604030504040204" pitchFamily="34" charset="0"/>
              </a:rPr>
              <a:t>يجب أن يكون لدى الشخص المسؤول عن برنامج الدستور الغذائي السلطة والوقت الكافيين لتخصيصه ل</a:t>
            </a:r>
            <a:r>
              <a:rPr lang="ar-LB" sz="2000" dirty="0">
                <a:ln w="0"/>
                <a:effectLst>
                  <a:outerShdw blurRad="38100" dist="19050" dir="2700000" algn="tl" rotWithShape="0">
                    <a:schemeClr val="dk1">
                      <a:alpha val="40000"/>
                    </a:schemeClr>
                  </a:outerShdw>
                </a:effectLst>
                <a:latin typeface="Tahoma" panose="020B0604030504040204" pitchFamily="34" charset="0"/>
              </a:rPr>
              <a:t>لمهام الموكلة اليه</a:t>
            </a:r>
            <a:r>
              <a:rPr lang="ar-SY" sz="2000" dirty="0">
                <a:ln w="0"/>
                <a:effectLst>
                  <a:outerShdw blurRad="38100" dist="19050" dir="2700000" algn="tl" rotWithShape="0">
                    <a:schemeClr val="dk1">
                      <a:alpha val="40000"/>
                    </a:schemeClr>
                  </a:outerShdw>
                </a:effectLst>
                <a:latin typeface="Tahoma" panose="020B0604030504040204" pitchFamily="34" charset="0"/>
              </a:rPr>
              <a:t>.</a:t>
            </a:r>
          </a:p>
        </p:txBody>
      </p:sp>
      <p:sp>
        <p:nvSpPr>
          <p:cNvPr id="13316" name="Text Box 7"/>
          <p:cNvSpPr txBox="1">
            <a:spLocks noChangeArrowheads="1"/>
          </p:cNvSpPr>
          <p:nvPr/>
        </p:nvSpPr>
        <p:spPr bwMode="auto">
          <a:xfrm>
            <a:off x="933450" y="5201622"/>
            <a:ext cx="10325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وينبغي أيضاً تعيين موظف إداري/</a:t>
            </a:r>
            <a:r>
              <a:rPr lang="ar-LB" dirty="0"/>
              <a:t> </a:t>
            </a:r>
            <a:r>
              <a:rPr lang="ar-SY" dirty="0"/>
              <a:t>مساعد شخصي </a:t>
            </a:r>
            <a:r>
              <a:rPr lang="ar-LB" dirty="0"/>
              <a:t>لمعاونة</a:t>
            </a:r>
            <a:r>
              <a:rPr lang="ar-SY" dirty="0"/>
              <a:t> الموظف المسؤول.</a:t>
            </a:r>
          </a:p>
        </p:txBody>
      </p:sp>
      <p:sp>
        <p:nvSpPr>
          <p:cNvPr id="2" name="Title 1"/>
          <p:cNvSpPr>
            <a:spLocks noGrp="1"/>
          </p:cNvSpPr>
          <p:nvPr>
            <p:ph type="title"/>
          </p:nvPr>
        </p:nvSpPr>
        <p:spPr/>
        <p:txBody>
          <a:bodyPr rtlCol="1"/>
          <a:lstStyle/>
          <a:p>
            <a:r>
              <a:rPr lang="ar-SY" b="1" dirty="0">
                <a:effectLst>
                  <a:outerShdw blurRad="38100" dist="38100" dir="2700000" algn="tl">
                    <a:srgbClr val="000000">
                      <a:alpha val="43137"/>
                    </a:srgbClr>
                  </a:outerShdw>
                </a:effectLst>
                <a:rtl/>
              </a:rPr>
              <a:t>جهة الاتصال بالدستور الغذائي</a:t>
            </a:r>
          </a:p>
        </p:txBody>
      </p:sp>
      <p:pic>
        <p:nvPicPr>
          <p:cNvPr id="4" name="Picture 3"/>
          <p:cNvPicPr>
            <a:picLocks noChangeAspect="1"/>
          </p:cNvPicPr>
          <p:nvPr/>
        </p:nvPicPr>
        <p:blipFill>
          <a:blip r:embed="rId3"/>
          <a:stretch>
            <a:fillRect/>
          </a:stretch>
        </p:blipFill>
        <p:spPr>
          <a:xfrm rot="1499184">
            <a:off x="1762839" y="2362335"/>
            <a:ext cx="2438400" cy="2438400"/>
          </a:xfrm>
          <a:prstGeom prst="rect">
            <a:avLst/>
          </a:prstGeom>
        </p:spPr>
      </p:pic>
    </p:spTree>
    <p:extLst>
      <p:ext uri="{BB962C8B-B14F-4D97-AF65-F5344CB8AC3E}">
        <p14:creationId xmlns:p14="http://schemas.microsoft.com/office/powerpoint/2010/main" val="1861307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5"/>
          <p:cNvSpPr txBox="1">
            <a:spLocks noChangeArrowheads="1"/>
          </p:cNvSpPr>
          <p:nvPr/>
        </p:nvSpPr>
        <p:spPr bwMode="auto">
          <a:xfrm>
            <a:off x="430927" y="1184988"/>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b="1" u="sng">
                <a:effectLst>
                  <a:outerShdw blurRad="38100" dist="38100" dir="2700000" algn="tl">
                    <a:srgbClr val="000000">
                      <a:alpha val="43137"/>
                    </a:srgb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r>
              <a:rPr lang="ar-SY" dirty="0"/>
              <a:t>من الضروري أن تكون جهة اتصال الدستور الغذائي مجهز</a:t>
            </a:r>
            <a:r>
              <a:rPr lang="ar-LB" dirty="0"/>
              <a:t>ة</a:t>
            </a:r>
            <a:r>
              <a:rPr lang="ar-SY" dirty="0"/>
              <a:t> بما يلي:</a:t>
            </a:r>
          </a:p>
        </p:txBody>
      </p:sp>
      <p:sp>
        <p:nvSpPr>
          <p:cNvPr id="15363" name="Text Box 16"/>
          <p:cNvSpPr txBox="1">
            <a:spLocks noChangeArrowheads="1"/>
          </p:cNvSpPr>
          <p:nvPr/>
        </p:nvSpPr>
        <p:spPr bwMode="auto">
          <a:xfrm>
            <a:off x="318960" y="2708098"/>
            <a:ext cx="8001000" cy="2246769"/>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marL="457200" indent="-457200">
              <a:buFont typeface="Arial" panose="020B0604020202020204" pitchFamily="34" charset="0"/>
              <a:buChar char="•"/>
              <a:defRPr sz="28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البنية التحتية للاتصالات داخل الحكومة ومع </a:t>
            </a:r>
            <a:r>
              <a:rPr lang="ar-LB" dirty="0"/>
              <a:t>المعنيين و</a:t>
            </a:r>
            <a:r>
              <a:rPr lang="ar-SY" dirty="0"/>
              <a:t>أصحاب المصلحة</a:t>
            </a:r>
            <a:r>
              <a:rPr lang="ar-LB" dirty="0"/>
              <a:t>.</a:t>
            </a:r>
            <a:r>
              <a:rPr lang="ar-SY" dirty="0"/>
              <a:t> </a:t>
            </a:r>
            <a:endParaRPr lang="ar-SY" altLang="en-US" dirty="0"/>
          </a:p>
          <a:p>
            <a:pPr algn="r" rtl="1"/>
            <a:endParaRPr lang="ar-SY" altLang="en-US" dirty="0"/>
          </a:p>
          <a:p>
            <a:pPr algn="r" rtl="1"/>
            <a:r>
              <a:rPr lang="ar-SY" dirty="0"/>
              <a:t>القدرة الفنية على تحليل نصوص الدستور الغذائي والمساهمة بفعالية في عمل الدستور الغذائي</a:t>
            </a:r>
            <a:r>
              <a:rPr lang="ar-LB" dirty="0"/>
              <a:t>.</a:t>
            </a:r>
            <a:endParaRPr lang="ar-SY" altLang="en-US" dirty="0"/>
          </a:p>
        </p:txBody>
      </p:sp>
      <p:sp>
        <p:nvSpPr>
          <p:cNvPr id="2" name="Title 1"/>
          <p:cNvSpPr>
            <a:spLocks noGrp="1"/>
          </p:cNvSpPr>
          <p:nvPr>
            <p:ph type="title"/>
          </p:nvPr>
        </p:nvSpPr>
        <p:spPr/>
        <p:txBody>
          <a:bodyPr rtlCol="1"/>
          <a:lstStyle/>
          <a:p>
            <a:r>
              <a:rPr lang="ar-SY" b="1" dirty="0">
                <a:effectLst>
                  <a:outerShdw blurRad="38100" dist="38100" dir="2700000" algn="tl">
                    <a:srgbClr val="000000">
                      <a:alpha val="43137"/>
                    </a:srgbClr>
                  </a:outerShdw>
                </a:effectLst>
                <a:rtl/>
              </a:rPr>
              <a:t>تمكين جهة اتصال الدستور الغذائي </a:t>
            </a:r>
          </a:p>
        </p:txBody>
      </p:sp>
      <p:pic>
        <p:nvPicPr>
          <p:cNvPr id="19458" name="Picture 2" descr="Emerging trends in infrastructure - KPMG Glob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324" y="1184988"/>
            <a:ext cx="3239667" cy="4151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5077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229986" y="852691"/>
            <a:ext cx="77136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400" b="1" u="sng">
                <a:effectLst>
                  <a:outerShdw blurRad="38100" dist="38100" dir="2700000" algn="tl">
                    <a:srgbClr val="000000">
                      <a:alpha val="43137"/>
                    </a:srgb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عند اتخاذ قرار بشأن موقع </a:t>
            </a:r>
            <a:r>
              <a:rPr lang="ar-LB" dirty="0"/>
              <a:t>نقطة</a:t>
            </a:r>
            <a:r>
              <a:rPr lang="ar-SY" dirty="0"/>
              <a:t> اتصال الدستور الغذائي، يجب استيفاء المعايير التالية:</a:t>
            </a:r>
          </a:p>
        </p:txBody>
      </p:sp>
      <p:sp>
        <p:nvSpPr>
          <p:cNvPr id="19459" name="Text Box 9"/>
          <p:cNvSpPr txBox="1">
            <a:spLocks noChangeArrowheads="1"/>
          </p:cNvSpPr>
          <p:nvPr/>
        </p:nvSpPr>
        <p:spPr bwMode="auto">
          <a:xfrm>
            <a:off x="382385" y="2059191"/>
            <a:ext cx="7467600" cy="83502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marL="457200" indent="-457200">
              <a:buFont typeface="Arial" panose="020B0604020202020204" pitchFamily="34" charset="0"/>
              <a:buChar char="•"/>
              <a:defRPr sz="24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الحياد قدر الإمكان فيما يتعلق بجميع أصحاب المصلحة المشاركين في عمل الدستور الغذائي.</a:t>
            </a:r>
          </a:p>
        </p:txBody>
      </p:sp>
      <p:sp>
        <p:nvSpPr>
          <p:cNvPr id="19460" name="Text Box 10"/>
          <p:cNvSpPr txBox="1">
            <a:spLocks noChangeArrowheads="1"/>
          </p:cNvSpPr>
          <p:nvPr/>
        </p:nvSpPr>
        <p:spPr bwMode="auto">
          <a:xfrm>
            <a:off x="382385" y="3233296"/>
            <a:ext cx="7467600" cy="46166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marL="457200" indent="-457200">
              <a:buFont typeface="Arial" panose="020B0604020202020204" pitchFamily="34" charset="0"/>
              <a:buChar char="•"/>
              <a:defRPr sz="24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القدرة على أداء وظائف </a:t>
            </a:r>
            <a:r>
              <a:rPr lang="ar-LB" dirty="0"/>
              <a:t>ومهام </a:t>
            </a:r>
            <a:r>
              <a:rPr lang="ar-SY" dirty="0"/>
              <a:t>نقطة اتصال الدستور الغذائي </a:t>
            </a:r>
            <a:endParaRPr lang="ar-SY" altLang="en-US" dirty="0"/>
          </a:p>
        </p:txBody>
      </p:sp>
      <p:sp>
        <p:nvSpPr>
          <p:cNvPr id="19461" name="Text Box 11"/>
          <p:cNvSpPr txBox="1">
            <a:spLocks noChangeArrowheads="1"/>
          </p:cNvSpPr>
          <p:nvPr/>
        </p:nvSpPr>
        <p:spPr bwMode="auto">
          <a:xfrm>
            <a:off x="382385" y="4037216"/>
            <a:ext cx="7467600" cy="835025"/>
          </a:xfrm>
          <a:prstGeom prst="rect">
            <a:avLst/>
          </a:prstGeom>
          <a:gradFill>
            <a:gsLst>
              <a:gs pos="0">
                <a:srgbClr val="CCFFFF"/>
              </a:gs>
              <a:gs pos="100000">
                <a:schemeClr val="accent1">
                  <a:lumMod val="60000"/>
                  <a:lumOff val="40000"/>
                </a:schemeClr>
              </a:gs>
              <a:gs pos="92000">
                <a:schemeClr val="accent1">
                  <a:lumMod val="97000"/>
                  <a:lumOff val="3000"/>
                </a:schemeClr>
              </a:gs>
            </a:gsLst>
            <a:lin ang="16200000" scaled="1"/>
          </a:gradFill>
          <a:ln w="12700" algn="ctr">
            <a:solidFill>
              <a:srgbClr val="6D8E52"/>
            </a:solidFill>
            <a:miter lim="800000"/>
            <a:headEnd/>
            <a:tailEnd/>
          </a:ln>
          <a:effectLst/>
        </p:spPr>
        <p:txBody>
          <a:bodyPr wrap="square" anchor="ctr">
            <a:spAutoFit/>
          </a:bodyPr>
          <a:lstStyle>
            <a:defPPr>
              <a:defRPr lang="en-US"/>
            </a:defPPr>
            <a:lvl1pPr marL="457200" indent="-457200">
              <a:buFont typeface="Arial" panose="020B0604020202020204" pitchFamily="34" charset="0"/>
              <a:buChar char="•"/>
              <a:defRPr sz="2400">
                <a:ln w="0"/>
                <a:effectLst>
                  <a:outerShdw blurRad="38100" dist="19050" dir="2700000" algn="tl" rotWithShape="0">
                    <a:schemeClr val="dk1">
                      <a:alpha val="40000"/>
                    </a:scheme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dirty="0"/>
              <a:t>إمكانية الوصول إلى جميع الأطراف المهتمة و/أو الأطراف </a:t>
            </a:r>
            <a:endParaRPr lang="ar-SY" altLang="en-US" dirty="0"/>
          </a:p>
          <a:p>
            <a:pPr algn="r" rtl="1"/>
            <a:r>
              <a:rPr lang="ar-SY" dirty="0"/>
              <a:t>المشاركة في أنشطة الدستور الغذائي.</a:t>
            </a:r>
          </a:p>
        </p:txBody>
      </p:sp>
      <p:sp>
        <p:nvSpPr>
          <p:cNvPr id="19462" name="Rectangle 12"/>
          <p:cNvSpPr>
            <a:spLocks noChangeArrowheads="1"/>
          </p:cNvSpPr>
          <p:nvPr/>
        </p:nvSpPr>
        <p:spPr bwMode="auto">
          <a:xfrm>
            <a:off x="1765279" y="5332615"/>
            <a:ext cx="48542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Y" sz="2400" dirty="0">
                <a:effectLst>
                  <a:outerShdw blurRad="38100" dist="38100" dir="2700000" algn="tl">
                    <a:srgbClr val="000000">
                      <a:alpha val="43137"/>
                    </a:srgbClr>
                  </a:outerShdw>
                </a:effectLst>
                <a:latin typeface="Tahoma" panose="020B0604030504040204" pitchFamily="34" charset="0"/>
              </a:rPr>
              <a:t>وينبغي أيضاً أن تكون عملية صنع القرار شفافة. </a:t>
            </a:r>
          </a:p>
        </p:txBody>
      </p:sp>
      <p:sp>
        <p:nvSpPr>
          <p:cNvPr id="2" name="Title 1"/>
          <p:cNvSpPr>
            <a:spLocks noGrp="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r>
              <a:rPr lang="ar-SY" b="1">
                <a:effectLst>
                  <a:outerShdw blurRad="38100" dist="38100" dir="2700000" algn="tl">
                    <a:srgbClr val="000000">
                      <a:alpha val="43137"/>
                    </a:srgbClr>
                  </a:outerShdw>
                </a:effectLst>
                <a:rtl/>
              </a:rPr>
              <a:t>موقع جهة اتصال الدستور الغذائي</a:t>
            </a:r>
            <a:endParaRPr lang="ar-SY" b="1" dirty="0">
              <a:effectLst>
                <a:outerShdw blurRad="38100" dist="38100" dir="2700000" algn="tl">
                  <a:srgbClr val="000000">
                    <a:alpha val="43137"/>
                  </a:srgbClr>
                </a:outerShdw>
              </a:effectLst>
              <a:rtl/>
            </a:endParaRPr>
          </a:p>
        </p:txBody>
      </p:sp>
      <p:sp>
        <p:nvSpPr>
          <p:cNvPr id="10" name="Text Box 6"/>
          <p:cNvSpPr txBox="1">
            <a:spLocks noChangeArrowheads="1"/>
          </p:cNvSpPr>
          <p:nvPr/>
        </p:nvSpPr>
        <p:spPr bwMode="auto">
          <a:xfrm>
            <a:off x="8152014" y="761002"/>
            <a:ext cx="3810000" cy="50783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defRPr sz="2500">
                <a:effectLst>
                  <a:outerShdw blurRad="38100" dist="38100" dir="2700000" algn="tl">
                    <a:srgbClr val="000000">
                      <a:alpha val="43137"/>
                    </a:srgbClr>
                  </a:outerShdw>
                </a:effectLst>
                <a:latin typeface="Tahoma" panose="020B0604030504040204" pitchFamily="34" charset="0"/>
              </a:defRPr>
            </a:lvl1pPr>
            <a:lvl2pPr marL="742950" indent="-285750">
              <a:defRPr sz="2400">
                <a:latin typeface="Tahoma" panose="020B0604030504040204" pitchFamily="34" charset="0"/>
              </a:defRPr>
            </a:lvl2pPr>
            <a:lvl3pPr marL="1143000" indent="-228600">
              <a:defRPr sz="2400">
                <a:latin typeface="Tahoma" panose="020B0604030504040204" pitchFamily="34" charset="0"/>
              </a:defRPr>
            </a:lvl3pPr>
            <a:lvl4pPr marL="1600200" indent="-228600">
              <a:defRPr sz="2400">
                <a:latin typeface="Tahoma" panose="020B0604030504040204" pitchFamily="34" charset="0"/>
              </a:defRPr>
            </a:lvl4pPr>
            <a:lvl5pPr marL="2057400" indent="-228600">
              <a:defRPr sz="2400">
                <a:latin typeface="Tahoma" panose="020B0604030504040204" pitchFamily="34" charset="0"/>
              </a:defRPr>
            </a:lvl5pPr>
            <a:lvl6pPr marL="2514600" indent="-228600" eaLnBrk="0" fontAlgn="base" hangingPunct="0">
              <a:spcBef>
                <a:spcPct val="0"/>
              </a:spcBef>
              <a:spcAft>
                <a:spcPct val="0"/>
              </a:spcAft>
              <a:defRPr sz="2400">
                <a:latin typeface="Tahoma" panose="020B0604030504040204" pitchFamily="34" charset="0"/>
              </a:defRPr>
            </a:lvl6pPr>
            <a:lvl7pPr marL="2971800" indent="-228600" eaLnBrk="0" fontAlgn="base" hangingPunct="0">
              <a:spcBef>
                <a:spcPct val="0"/>
              </a:spcBef>
              <a:spcAft>
                <a:spcPct val="0"/>
              </a:spcAft>
              <a:defRPr sz="2400">
                <a:latin typeface="Tahoma" panose="020B0604030504040204" pitchFamily="34" charset="0"/>
              </a:defRPr>
            </a:lvl7pPr>
            <a:lvl8pPr marL="3429000" indent="-228600" eaLnBrk="0" fontAlgn="base" hangingPunct="0">
              <a:spcBef>
                <a:spcPct val="0"/>
              </a:spcBef>
              <a:spcAft>
                <a:spcPct val="0"/>
              </a:spcAft>
              <a:defRPr sz="2400">
                <a:latin typeface="Tahoma" panose="020B0604030504040204" pitchFamily="34" charset="0"/>
              </a:defRPr>
            </a:lvl8pPr>
            <a:lvl9pPr marL="3886200" indent="-228600" eaLnBrk="0" fontAlgn="base" hangingPunct="0">
              <a:spcBef>
                <a:spcPct val="0"/>
              </a:spcBef>
              <a:spcAft>
                <a:spcPct val="0"/>
              </a:spcAft>
              <a:defRPr sz="2400">
                <a:latin typeface="Tahoma" panose="020B0604030504040204" pitchFamily="34" charset="0"/>
              </a:defRPr>
            </a:lvl9pPr>
          </a:lstStyle>
          <a:p>
            <a:pPr algn="r" rtl="1"/>
            <a:r>
              <a:rPr lang="ar-SY" sz="3600" dirty="0"/>
              <a:t>جهة الاتصال بالدستور الغذائي هي في المقام الأول منسق ونقطة اتصال لأنشطة الدستور الغذائي داخل البلد. </a:t>
            </a:r>
          </a:p>
          <a:p>
            <a:pPr algn="r" rtl="1"/>
            <a:endParaRPr lang="ar-SY" altLang="en-US" sz="3600" dirty="0"/>
          </a:p>
          <a:p>
            <a:pPr algn="r" rtl="1"/>
            <a:r>
              <a:rPr lang="ar-SY" sz="3600" dirty="0"/>
              <a:t>وهي أيضاً حلقة الوصل بين البلد وهيئة الدستور الغذائي (وأمانتها).</a:t>
            </a:r>
          </a:p>
        </p:txBody>
      </p:sp>
    </p:spTree>
    <p:extLst>
      <p:ext uri="{BB962C8B-B14F-4D97-AF65-F5344CB8AC3E}">
        <p14:creationId xmlns:p14="http://schemas.microsoft.com/office/powerpoint/2010/main" val="3598550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2-Risk_Analysis-Exercise_Melamine_vf">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NAF-QUB template_final_v4" id="{CFBE78DC-C5F0-430F-9CE9-07953A7C27CD}" vid="{002673AD-5618-4BDD-A17D-AC5071856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2-Risk_Analysis-Exercise_Melamine_vf</Template>
  <TotalTime>7607</TotalTime>
  <Words>1767</Words>
  <Application>Microsoft Office PowerPoint</Application>
  <PresentationFormat>Widescreen</PresentationFormat>
  <Paragraphs>155</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Courier New</vt:lpstr>
      <vt:lpstr>Ebrima</vt:lpstr>
      <vt:lpstr>Tahoma</vt:lpstr>
      <vt:lpstr>Times New Roman</vt:lpstr>
      <vt:lpstr>Wingdings</vt:lpstr>
      <vt:lpstr>2-Risk_Analysis-Exercise_Melamine_vf</vt:lpstr>
      <vt:lpstr>العضوية في الدستور الغذائي  ودور نقطة اتصال الدستور الغذائي</vt:lpstr>
      <vt:lpstr>أن تصبح عضواً في الدستور الغذائي</vt:lpstr>
      <vt:lpstr>أن تصبح عضواً في الدستور الغذائي (2)</vt:lpstr>
      <vt:lpstr>أن تصبح عضواً في الدستور الغذائي (3) </vt:lpstr>
      <vt:lpstr>متطلبات الموارد</vt:lpstr>
      <vt:lpstr>جهة الاتصال بالدستور الغذائي</vt:lpstr>
      <vt:lpstr>جهة الاتصال بالدستور الغذائي</vt:lpstr>
      <vt:lpstr>تمكين جهة اتصال الدستور الغذائي </vt:lpstr>
      <vt:lpstr>موقع جهة اتصال الدستور الغذائي</vt:lpstr>
      <vt:lpstr>منظمة الأغذية والزراعة ومنظمة الصحة العالمية والشركاء</vt:lpstr>
      <vt:lpstr>المساعدة التقنية المحددة</vt:lpstr>
      <vt:lpstr>ملخّص</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Amine Kassouf</cp:lastModifiedBy>
  <cp:revision>373</cp:revision>
  <dcterms:created xsi:type="dcterms:W3CDTF">2016-09-11T23:50:35Z</dcterms:created>
  <dcterms:modified xsi:type="dcterms:W3CDTF">2024-02-28T17:46:10Z</dcterms:modified>
</cp:coreProperties>
</file>